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gif" ContentType="image/gi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56" r:id="rId2"/>
    <p:sldId id="312" r:id="rId3"/>
    <p:sldId id="264" r:id="rId4"/>
    <p:sldId id="265" r:id="rId5"/>
    <p:sldId id="299" r:id="rId6"/>
    <p:sldId id="266" r:id="rId7"/>
    <p:sldId id="267" r:id="rId8"/>
    <p:sldId id="311" r:id="rId9"/>
    <p:sldId id="310" r:id="rId10"/>
    <p:sldId id="325" r:id="rId11"/>
    <p:sldId id="314" r:id="rId12"/>
    <p:sldId id="330" r:id="rId13"/>
    <p:sldId id="315" r:id="rId14"/>
    <p:sldId id="316" r:id="rId15"/>
    <p:sldId id="329" r:id="rId16"/>
    <p:sldId id="326" r:id="rId17"/>
    <p:sldId id="328" r:id="rId18"/>
    <p:sldId id="317" r:id="rId19"/>
    <p:sldId id="323" r:id="rId20"/>
    <p:sldId id="318" r:id="rId21"/>
    <p:sldId id="324" r:id="rId22"/>
    <p:sldId id="327"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D5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17"/>
    <p:restoredTop sz="82147" autoAdjust="0"/>
  </p:normalViewPr>
  <p:slideViewPr>
    <p:cSldViewPr>
      <p:cViewPr varScale="1">
        <p:scale>
          <a:sx n="102" d="100"/>
          <a:sy n="102" d="100"/>
        </p:scale>
        <p:origin x="-2503" y="-59"/>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3.wmf"/><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20.wmf"/><Relationship Id="rId2" Type="http://schemas.openxmlformats.org/officeDocument/2006/relationships/image" Target="../media/image19.wmf"/><Relationship Id="rId1" Type="http://schemas.openxmlformats.org/officeDocument/2006/relationships/image" Target="../media/image18.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21.wmf"/><Relationship Id="rId1" Type="http://schemas.openxmlformats.org/officeDocument/2006/relationships/image" Target="../media/image18.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8413292-B340-134F-A10A-785E389C2ABA}" type="datetimeFigureOut">
              <a:rPr lang="en-US" smtClean="0"/>
              <a:t>12/9/2018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8E47592-22E6-4B41-AFD0-6ECEEF534E06}" type="slidenum">
              <a:rPr lang="en-US" smtClean="0"/>
              <a:t>‹#›</a:t>
            </a:fld>
            <a:endParaRPr lang="en-US"/>
          </a:p>
        </p:txBody>
      </p:sp>
    </p:spTree>
    <p:extLst>
      <p:ext uri="{BB962C8B-B14F-4D97-AF65-F5344CB8AC3E}">
        <p14:creationId xmlns:p14="http://schemas.microsoft.com/office/powerpoint/2010/main" val="3920032359"/>
      </p:ext>
    </p:extLst>
  </p:cSld>
  <p:clrMap bg1="lt1" tx1="dk1" bg2="lt2" tx2="dk2" accent1="accent1" accent2="accent2" accent3="accent3" accent4="accent4" accent5="accent5" accent6="accent6" hlink="hlink" folHlink="folHlink"/>
  <p:hf hdr="0" ftr="0" dt="0"/>
</p:handoutMaster>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wmf>
</file>

<file path=ppt/media/image19.wmf>
</file>

<file path=ppt/media/image2.wmf>
</file>

<file path=ppt/media/image20.wmf>
</file>

<file path=ppt/media/image21.wmf>
</file>

<file path=ppt/media/image22.wmf>
</file>

<file path=ppt/media/image3.wm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4387CCE-F1AE-4A12-9664-AA4FD60EC1C0}" type="datetimeFigureOut">
              <a:rPr lang="en-US" smtClean="0"/>
              <a:t>12/9/2018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4AAE708-3F42-4FF0-926B-494E3F328F6A}" type="slidenum">
              <a:rPr lang="en-US" smtClean="0"/>
              <a:t>‹#›</a:t>
            </a:fld>
            <a:endParaRPr lang="en-US"/>
          </a:p>
        </p:txBody>
      </p:sp>
    </p:spTree>
    <p:extLst>
      <p:ext uri="{BB962C8B-B14F-4D97-AF65-F5344CB8AC3E}">
        <p14:creationId xmlns:p14="http://schemas.microsoft.com/office/powerpoint/2010/main" val="13873328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a:t>
            </a:r>
            <a:r>
              <a:rPr lang="en-US" baseline="0" dirty="0"/>
              <a:t> I will present a recent work on using physical fingerprints for secure clock synchronization. Clock synchronization is a very basic system function. For example, many industrial systems such as power grids and manufacturing systems need accurate clock synchronization up to millisecond or even microsecond accuracy. The </a:t>
            </a:r>
            <a:r>
              <a:rPr lang="en-US" baseline="0" dirty="0" err="1"/>
              <a:t>desynchronization</a:t>
            </a:r>
            <a:r>
              <a:rPr lang="en-US" baseline="0" dirty="0"/>
              <a:t> will degrade system performance and even cause infrastructure damage. For example, this video shows a </a:t>
            </a:r>
            <a:r>
              <a:rPr lang="en-US" baseline="0" dirty="0" err="1"/>
              <a:t>roboteam</a:t>
            </a:r>
            <a:r>
              <a:rPr lang="en-US" baseline="0" dirty="0"/>
              <a:t> in a manufacturing system. We can see that they are highly coordinated. This coordination is driven by their synchronized clocks. If they are desynchronized, these robotic arms will clash with each other, causing equipment damages.</a:t>
            </a:r>
            <a:endParaRPr lang="en-US" dirty="0"/>
          </a:p>
        </p:txBody>
      </p:sp>
      <p:sp>
        <p:nvSpPr>
          <p:cNvPr id="4" name="Slide Number Placeholder 3"/>
          <p:cNvSpPr>
            <a:spLocks noGrp="1"/>
          </p:cNvSpPr>
          <p:nvPr>
            <p:ph type="sldNum" sz="quarter" idx="10"/>
          </p:nvPr>
        </p:nvSpPr>
        <p:spPr/>
        <p:txBody>
          <a:bodyPr/>
          <a:lstStyle/>
          <a:p>
            <a:fld id="{E2D384E6-50BA-432A-BD77-DAF9ADF94A4D}" type="slidenum">
              <a:rPr lang="en-US" smtClean="0"/>
              <a:t>3</a:t>
            </a:fld>
            <a:endParaRPr lang="en-US"/>
          </a:p>
        </p:txBody>
      </p:sp>
    </p:spTree>
    <p:extLst>
      <p:ext uri="{BB962C8B-B14F-4D97-AF65-F5344CB8AC3E}">
        <p14:creationId xmlns:p14="http://schemas.microsoft.com/office/powerpoint/2010/main" val="834556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GPS</a:t>
            </a:r>
            <a:r>
              <a:rPr lang="en-US" baseline="0" dirty="0"/>
              <a:t> and various protocols are two major approaches to clock synchronization.</a:t>
            </a:r>
            <a:endParaRPr lang="en-US" dirty="0"/>
          </a:p>
          <a:p>
            <a:endParaRPr lang="en-US" dirty="0"/>
          </a:p>
          <a:p>
            <a:r>
              <a:rPr lang="en-US" dirty="0"/>
              <a:t>GPS</a:t>
            </a:r>
            <a:r>
              <a:rPr lang="en-US" baseline="0" dirty="0"/>
              <a:t> can provide accurate time information. However, using GPS is not scalable and it does not work in indoor environment. And it is susceptible to wireless spoofing attacks.</a:t>
            </a:r>
            <a:endParaRPr lang="en-US" dirty="0"/>
          </a:p>
          <a:p>
            <a:endParaRPr lang="en-US" dirty="0"/>
          </a:p>
          <a:p>
            <a:r>
              <a:rPr lang="en-US" dirty="0"/>
              <a:t>NTP</a:t>
            </a:r>
            <a:r>
              <a:rPr lang="en-US" baseline="0" dirty="0"/>
              <a:t> and PTP are examples of clock sync protocols. NTP is widely used in Internet and PTP is often used in mission-critical systems. </a:t>
            </a:r>
            <a:r>
              <a:rPr lang="en-US" dirty="0"/>
              <a:t>Most</a:t>
            </a:r>
            <a:r>
              <a:rPr lang="en-US" baseline="0" dirty="0"/>
              <a:t> protocols are based on this two-way communication principle. Specifically, the slave will record its clock values when it transmits the request and receives the reply. The master node also record its clock values when it receives the transmits the two packets. Then, based on an assumption that the two one-way transmission delays are the same, we can compute the clock offset between the slave and master nodes. And this offset is further used to update the clock of the slave. However, this principle is vulnerable to a simple but basic packet delay attack that breaks the symmetric link assumption. For example, if the attacker can delay the reply packet for a certain time duration, then the introduced error to the clock offset computation is half of the introduced delay. And this vulnerability has no pure cryptographic solution.</a:t>
            </a:r>
            <a:endParaRPr lang="en-US" dirty="0"/>
          </a:p>
        </p:txBody>
      </p:sp>
      <p:sp>
        <p:nvSpPr>
          <p:cNvPr id="4" name="Slide Number Placeholder 3"/>
          <p:cNvSpPr>
            <a:spLocks noGrp="1"/>
          </p:cNvSpPr>
          <p:nvPr>
            <p:ph type="sldNum" sz="quarter" idx="10"/>
          </p:nvPr>
        </p:nvSpPr>
        <p:spPr/>
        <p:txBody>
          <a:bodyPr/>
          <a:lstStyle/>
          <a:p>
            <a:fld id="{E2D384E6-50BA-432A-BD77-DAF9ADF94A4D}" type="slidenum">
              <a:rPr lang="en-US" smtClean="0"/>
              <a:t>4</a:t>
            </a:fld>
            <a:endParaRPr lang="en-US"/>
          </a:p>
        </p:txBody>
      </p:sp>
    </p:spTree>
    <p:extLst>
      <p:ext uri="{BB962C8B-B14F-4D97-AF65-F5344CB8AC3E}">
        <p14:creationId xmlns:p14="http://schemas.microsoft.com/office/powerpoint/2010/main" val="28947684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a:t>
            </a:r>
            <a:r>
              <a:rPr lang="en-US" baseline="0" dirty="0"/>
              <a:t> address the packet delay attack, we leverage the electric network voltage signal. We know that all power grids are alternating current power grids, and the voltage is a sine wave. Moreover, from power engineering, the voltage signals at different locations in an area, for example, a building or even up to a city, are highly synchronized. This figure illustrates the voltage signals at two locations with a phase shift. From our measurements in Singapore, this phase shift is just 0.2ms over 10 km distance. Moreover, power grid voltage is hard to compromise, unless the attacker launches physical attacks against the power grid infrastructures.</a:t>
            </a:r>
            <a:endParaRPr lang="en-US" dirty="0"/>
          </a:p>
        </p:txBody>
      </p:sp>
      <p:sp>
        <p:nvSpPr>
          <p:cNvPr id="4" name="Slide Number Placeholder 3"/>
          <p:cNvSpPr>
            <a:spLocks noGrp="1"/>
          </p:cNvSpPr>
          <p:nvPr>
            <p:ph type="sldNum" sz="quarter" idx="10"/>
          </p:nvPr>
        </p:nvSpPr>
        <p:spPr/>
        <p:txBody>
          <a:bodyPr/>
          <a:lstStyle/>
          <a:p>
            <a:fld id="{E2D384E6-50BA-432A-BD77-DAF9ADF94A4D}" type="slidenum">
              <a:rPr lang="en-US" smtClean="0"/>
              <a:t>6</a:t>
            </a:fld>
            <a:endParaRPr lang="en-US"/>
          </a:p>
        </p:txBody>
      </p:sp>
    </p:spTree>
    <p:extLst>
      <p:ext uri="{BB962C8B-B14F-4D97-AF65-F5344CB8AC3E}">
        <p14:creationId xmlns:p14="http://schemas.microsoft.com/office/powerpoint/2010/main" val="2852993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work, we explore a time</a:t>
            </a:r>
            <a:r>
              <a:rPr lang="en-US" baseline="0" dirty="0"/>
              <a:t> fingerprint from the power grid voltage. We measure the cycle length of the voltage signal, which is illustrated in the top figure. A time fingerprint is a series of consecutive cycle lengths. The bottom left figure shows the traces of the cycle lengths captured by two nodes at two different places, and the right figure shows a zoom-in version. We can see that the fluctuations are kind of random and the fluctuations experienced by the two nodes are almost the same. So, we make two assumptions: first, we assume that the signal form does not repeat over a certain time period; second, nodes in an area observe similar signal forms. If the first is true, the signal form self-explains when the signal is captured; if the second is true, we can use it to synchronize two nodes, just by matching their signals. In fact, these two assumptions stem from a key property of power grid frequency – the power grid frequency is a random process, although it is regulated at 50Hz in Singapore for example, and the frequencies at any two locations in a power grid are very similar at the same time instant. Later, we will verify these two assumptions by measurements.</a:t>
            </a:r>
            <a:endParaRPr lang="en-US" dirty="0"/>
          </a:p>
        </p:txBody>
      </p:sp>
      <p:sp>
        <p:nvSpPr>
          <p:cNvPr id="4" name="Slide Number Placeholder 3"/>
          <p:cNvSpPr>
            <a:spLocks noGrp="1"/>
          </p:cNvSpPr>
          <p:nvPr>
            <p:ph type="sldNum" sz="quarter" idx="10"/>
          </p:nvPr>
        </p:nvSpPr>
        <p:spPr/>
        <p:txBody>
          <a:bodyPr/>
          <a:lstStyle/>
          <a:p>
            <a:fld id="{E2D384E6-50BA-432A-BD77-DAF9ADF94A4D}" type="slidenum">
              <a:rPr lang="en-US" smtClean="0"/>
              <a:t>7</a:t>
            </a:fld>
            <a:endParaRPr lang="en-US"/>
          </a:p>
        </p:txBody>
      </p:sp>
    </p:spTree>
    <p:extLst>
      <p:ext uri="{BB962C8B-B14F-4D97-AF65-F5344CB8AC3E}">
        <p14:creationId xmlns:p14="http://schemas.microsoft.com/office/powerpoint/2010/main" val="21159979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4AAE708-3F42-4FF0-926B-494E3F328F6A}" type="slidenum">
              <a:rPr lang="en-US" smtClean="0"/>
              <a:t>8</a:t>
            </a:fld>
            <a:endParaRPr lang="en-US"/>
          </a:p>
        </p:txBody>
      </p:sp>
    </p:spTree>
    <p:extLst>
      <p:ext uri="{BB962C8B-B14F-4D97-AF65-F5344CB8AC3E}">
        <p14:creationId xmlns:p14="http://schemas.microsoft.com/office/powerpoint/2010/main" val="1458045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AAE708-3F42-4FF0-926B-494E3F328F6A}" type="slidenum">
              <a:rPr lang="en-US" smtClean="0"/>
              <a:t>10</a:t>
            </a:fld>
            <a:endParaRPr lang="en-US"/>
          </a:p>
        </p:txBody>
      </p:sp>
    </p:spTree>
    <p:extLst>
      <p:ext uri="{BB962C8B-B14F-4D97-AF65-F5344CB8AC3E}">
        <p14:creationId xmlns:p14="http://schemas.microsoft.com/office/powerpoint/2010/main" val="3606700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2B44999-80F5-6449-8503-B8E5676901B5}" type="datetime1">
              <a:rPr lang="en-SG" smtClean="0"/>
              <a:t>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538FF8-3443-49D2-8207-2EBDBA7396FD}" type="slidenum">
              <a:rPr lang="en-US" smtClean="0"/>
              <a:t>‹#›</a:t>
            </a:fld>
            <a:endParaRPr lang="en-US"/>
          </a:p>
        </p:txBody>
      </p:sp>
    </p:spTree>
    <p:extLst>
      <p:ext uri="{BB962C8B-B14F-4D97-AF65-F5344CB8AC3E}">
        <p14:creationId xmlns:p14="http://schemas.microsoft.com/office/powerpoint/2010/main" val="2590990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1B1EF1-D86E-8149-9628-3AE245715122}" type="datetime1">
              <a:rPr lang="en-SG" smtClean="0"/>
              <a:t>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538FF8-3443-49D2-8207-2EBDBA7396FD}" type="slidenum">
              <a:rPr lang="en-US" smtClean="0"/>
              <a:t>‹#›</a:t>
            </a:fld>
            <a:endParaRPr lang="en-US"/>
          </a:p>
        </p:txBody>
      </p:sp>
    </p:spTree>
    <p:extLst>
      <p:ext uri="{BB962C8B-B14F-4D97-AF65-F5344CB8AC3E}">
        <p14:creationId xmlns:p14="http://schemas.microsoft.com/office/powerpoint/2010/main" val="25208845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6705E5B-7BC2-3A46-A9CF-C4E47511720F}" type="datetime1">
              <a:rPr lang="en-SG" smtClean="0"/>
              <a:t>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538FF8-3443-49D2-8207-2EBDBA7396FD}" type="slidenum">
              <a:rPr lang="en-US" smtClean="0"/>
              <a:t>‹#›</a:t>
            </a:fld>
            <a:endParaRPr lang="en-US"/>
          </a:p>
        </p:txBody>
      </p:sp>
    </p:spTree>
    <p:extLst>
      <p:ext uri="{BB962C8B-B14F-4D97-AF65-F5344CB8AC3E}">
        <p14:creationId xmlns:p14="http://schemas.microsoft.com/office/powerpoint/2010/main" val="1554029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0E2878-E19C-DF4F-B068-30AC0B83A11C}" type="datetime1">
              <a:rPr lang="en-SG" smtClean="0"/>
              <a:t>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538FF8-3443-49D2-8207-2EBDBA7396FD}" type="slidenum">
              <a:rPr lang="en-US" smtClean="0"/>
              <a:t>‹#›</a:t>
            </a:fld>
            <a:endParaRPr lang="en-US"/>
          </a:p>
        </p:txBody>
      </p:sp>
    </p:spTree>
    <p:extLst>
      <p:ext uri="{BB962C8B-B14F-4D97-AF65-F5344CB8AC3E}">
        <p14:creationId xmlns:p14="http://schemas.microsoft.com/office/powerpoint/2010/main" val="2830881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D7C5A87-12F3-5649-B50B-9B269E25F898}" type="datetime1">
              <a:rPr lang="en-SG" smtClean="0"/>
              <a:t>12/9/2018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538FF8-3443-49D2-8207-2EBDBA7396FD}" type="slidenum">
              <a:rPr lang="en-US" smtClean="0"/>
              <a:t>‹#›</a:t>
            </a:fld>
            <a:endParaRPr lang="en-US"/>
          </a:p>
        </p:txBody>
      </p:sp>
    </p:spTree>
    <p:extLst>
      <p:ext uri="{BB962C8B-B14F-4D97-AF65-F5344CB8AC3E}">
        <p14:creationId xmlns:p14="http://schemas.microsoft.com/office/powerpoint/2010/main" val="1370682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866E251-FA30-5641-B192-E05AE9B1A95D}" type="datetime1">
              <a:rPr lang="en-SG" smtClean="0"/>
              <a:t>12/9/2018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538FF8-3443-49D2-8207-2EBDBA7396FD}" type="slidenum">
              <a:rPr lang="en-US" smtClean="0"/>
              <a:t>‹#›</a:t>
            </a:fld>
            <a:endParaRPr lang="en-US"/>
          </a:p>
        </p:txBody>
      </p:sp>
    </p:spTree>
    <p:extLst>
      <p:ext uri="{BB962C8B-B14F-4D97-AF65-F5344CB8AC3E}">
        <p14:creationId xmlns:p14="http://schemas.microsoft.com/office/powerpoint/2010/main" val="1888903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793A699-EF3C-4A43-AD4A-00F1C7257363}" type="datetime1">
              <a:rPr lang="en-SG" smtClean="0"/>
              <a:t>12/9/2018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538FF8-3443-49D2-8207-2EBDBA7396FD}" type="slidenum">
              <a:rPr lang="en-US" smtClean="0"/>
              <a:t>‹#›</a:t>
            </a:fld>
            <a:endParaRPr lang="en-US"/>
          </a:p>
        </p:txBody>
      </p:sp>
    </p:spTree>
    <p:extLst>
      <p:ext uri="{BB962C8B-B14F-4D97-AF65-F5344CB8AC3E}">
        <p14:creationId xmlns:p14="http://schemas.microsoft.com/office/powerpoint/2010/main" val="42210534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F2D4B40-ECB1-F240-A06C-0710E3F2D9B0}" type="datetime1">
              <a:rPr lang="en-SG" smtClean="0"/>
              <a:t>12/9/2018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538FF8-3443-49D2-8207-2EBDBA7396FD}" type="slidenum">
              <a:rPr lang="en-US" smtClean="0"/>
              <a:t>‹#›</a:t>
            </a:fld>
            <a:endParaRPr lang="en-US"/>
          </a:p>
        </p:txBody>
      </p:sp>
    </p:spTree>
    <p:extLst>
      <p:ext uri="{BB962C8B-B14F-4D97-AF65-F5344CB8AC3E}">
        <p14:creationId xmlns:p14="http://schemas.microsoft.com/office/powerpoint/2010/main" val="1811263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2ACBC0-268D-A843-A826-7316C667C9C5}" type="datetime1">
              <a:rPr lang="en-SG" smtClean="0"/>
              <a:t>12/9/2018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538FF8-3443-49D2-8207-2EBDBA7396FD}" type="slidenum">
              <a:rPr lang="en-US" smtClean="0"/>
              <a:t>‹#›</a:t>
            </a:fld>
            <a:endParaRPr lang="en-US"/>
          </a:p>
        </p:txBody>
      </p:sp>
    </p:spTree>
    <p:extLst>
      <p:ext uri="{BB962C8B-B14F-4D97-AF65-F5344CB8AC3E}">
        <p14:creationId xmlns:p14="http://schemas.microsoft.com/office/powerpoint/2010/main" val="65254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DF3B65-5ADD-324F-BC08-60079868719B}" type="datetime1">
              <a:rPr lang="en-SG" smtClean="0"/>
              <a:t>12/9/2018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538FF8-3443-49D2-8207-2EBDBA7396FD}" type="slidenum">
              <a:rPr lang="en-US" smtClean="0"/>
              <a:t>‹#›</a:t>
            </a:fld>
            <a:endParaRPr lang="en-US"/>
          </a:p>
        </p:txBody>
      </p:sp>
    </p:spTree>
    <p:extLst>
      <p:ext uri="{BB962C8B-B14F-4D97-AF65-F5344CB8AC3E}">
        <p14:creationId xmlns:p14="http://schemas.microsoft.com/office/powerpoint/2010/main" val="2360833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F8D004C-1EE5-9042-B1E5-00E83DA34269}" type="datetime1">
              <a:rPr lang="en-SG" smtClean="0"/>
              <a:t>12/9/2018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538FF8-3443-49D2-8207-2EBDBA7396FD}" type="slidenum">
              <a:rPr lang="en-US" smtClean="0"/>
              <a:t>‹#›</a:t>
            </a:fld>
            <a:endParaRPr lang="en-US"/>
          </a:p>
        </p:txBody>
      </p:sp>
    </p:spTree>
    <p:extLst>
      <p:ext uri="{BB962C8B-B14F-4D97-AF65-F5344CB8AC3E}">
        <p14:creationId xmlns:p14="http://schemas.microsoft.com/office/powerpoint/2010/main" val="861112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62AA84-9550-FA49-A993-BE50D289DFE8}" type="datetime1">
              <a:rPr lang="en-SG" smtClean="0"/>
              <a:t>12/9/2018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fld id="{46538FF8-3443-49D2-8207-2EBDBA7396FD}" type="slidenum">
              <a:rPr lang="en-US" smtClean="0"/>
              <a:pPr/>
              <a:t>‹#›</a:t>
            </a:fld>
            <a:r>
              <a:rPr lang="en-US" dirty="0"/>
              <a:t>/30</a:t>
            </a:r>
          </a:p>
        </p:txBody>
      </p:sp>
    </p:spTree>
    <p:extLst>
      <p:ext uri="{BB962C8B-B14F-4D97-AF65-F5344CB8AC3E}">
        <p14:creationId xmlns:p14="http://schemas.microsoft.com/office/powerpoint/2010/main" val="17612211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0.wmf"/><Relationship Id="rId3" Type="http://schemas.openxmlformats.org/officeDocument/2006/relationships/oleObject" Target="../embeddings/oleObject3.bin"/><Relationship Id="rId7"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9.wmf"/><Relationship Id="rId5" Type="http://schemas.openxmlformats.org/officeDocument/2006/relationships/oleObject" Target="../embeddings/oleObject4.bin"/><Relationship Id="rId4" Type="http://schemas.openxmlformats.org/officeDocument/2006/relationships/image" Target="../media/image18.w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21.wmf"/><Relationship Id="rId5" Type="http://schemas.openxmlformats.org/officeDocument/2006/relationships/oleObject" Target="../embeddings/oleObject7.bin"/><Relationship Id="rId4" Type="http://schemas.openxmlformats.org/officeDocument/2006/relationships/image" Target="../media/image18.w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22.w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3.wmf"/><Relationship Id="rId3" Type="http://schemas.openxmlformats.org/officeDocument/2006/relationships/notesSlide" Target="../notesSlides/notesSlide2.xml"/><Relationship Id="rId7"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2.wmf"/><Relationship Id="rId5" Type="http://schemas.openxmlformats.org/officeDocument/2006/relationships/oleObject" Target="../embeddings/oleObject1.bin"/><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49375"/>
            <a:ext cx="7772400" cy="1470025"/>
          </a:xfrm>
        </p:spPr>
        <p:txBody>
          <a:bodyPr>
            <a:normAutofit fontScale="90000"/>
          </a:bodyPr>
          <a:lstStyle/>
          <a:p>
            <a:r>
              <a:rPr lang="en-US" dirty="0" smtClean="0"/>
              <a:t>Resilience Bounds of Sensing-Based Network Clock Synchronization</a:t>
            </a:r>
            <a:endParaRPr lang="en-US" dirty="0"/>
          </a:p>
        </p:txBody>
      </p:sp>
      <p:sp>
        <p:nvSpPr>
          <p:cNvPr id="3" name="Subtitle 2"/>
          <p:cNvSpPr>
            <a:spLocks noGrp="1"/>
          </p:cNvSpPr>
          <p:nvPr>
            <p:ph type="subTitle" idx="1"/>
          </p:nvPr>
        </p:nvSpPr>
        <p:spPr>
          <a:xfrm>
            <a:off x="457200" y="3505200"/>
            <a:ext cx="8229600" cy="2590800"/>
          </a:xfrm>
        </p:spPr>
        <p:txBody>
          <a:bodyPr>
            <a:normAutofit/>
          </a:bodyPr>
          <a:lstStyle/>
          <a:p>
            <a:r>
              <a:rPr lang="en-US" sz="1800" b="1" dirty="0" err="1">
                <a:solidFill>
                  <a:schemeClr val="tx1"/>
                </a:solidFill>
              </a:rPr>
              <a:t>Rui</a:t>
            </a:r>
            <a:r>
              <a:rPr lang="en-US" sz="1800" b="1" dirty="0">
                <a:solidFill>
                  <a:schemeClr val="tx1"/>
                </a:solidFill>
              </a:rPr>
              <a:t> </a:t>
            </a:r>
            <a:r>
              <a:rPr lang="en-US" sz="1800" b="1" dirty="0" smtClean="0">
                <a:solidFill>
                  <a:schemeClr val="tx1"/>
                </a:solidFill>
              </a:rPr>
              <a:t>Tan</a:t>
            </a:r>
            <a:r>
              <a:rPr lang="en-US" sz="1800" dirty="0" smtClean="0">
                <a:solidFill>
                  <a:schemeClr val="tx1"/>
                </a:solidFill>
              </a:rPr>
              <a:t>    </a:t>
            </a:r>
            <a:r>
              <a:rPr lang="en-US" sz="1800" dirty="0" err="1" smtClean="0">
                <a:solidFill>
                  <a:schemeClr val="tx1"/>
                </a:solidFill>
              </a:rPr>
              <a:t>Linshan</a:t>
            </a:r>
            <a:r>
              <a:rPr lang="en-US" sz="1800" dirty="0" smtClean="0">
                <a:solidFill>
                  <a:schemeClr val="tx1"/>
                </a:solidFill>
              </a:rPr>
              <a:t> Jiang    </a:t>
            </a:r>
            <a:r>
              <a:rPr lang="en-US" sz="1800" dirty="0" err="1" smtClean="0">
                <a:solidFill>
                  <a:schemeClr val="tx1"/>
                </a:solidFill>
              </a:rPr>
              <a:t>Arvind</a:t>
            </a:r>
            <a:r>
              <a:rPr lang="en-US" sz="1800" dirty="0" smtClean="0">
                <a:solidFill>
                  <a:schemeClr val="tx1"/>
                </a:solidFill>
              </a:rPr>
              <a:t> </a:t>
            </a:r>
            <a:r>
              <a:rPr lang="en-US" sz="1800" dirty="0" err="1" smtClean="0">
                <a:solidFill>
                  <a:schemeClr val="tx1"/>
                </a:solidFill>
              </a:rPr>
              <a:t>Easwaran</a:t>
            </a:r>
            <a:r>
              <a:rPr lang="en-US" sz="1800" dirty="0" smtClean="0">
                <a:solidFill>
                  <a:schemeClr val="tx1"/>
                </a:solidFill>
              </a:rPr>
              <a:t>    </a:t>
            </a:r>
            <a:r>
              <a:rPr lang="en-US" sz="1800" dirty="0" err="1" smtClean="0">
                <a:solidFill>
                  <a:schemeClr val="tx1"/>
                </a:solidFill>
              </a:rPr>
              <a:t>Jothi</a:t>
            </a:r>
            <a:r>
              <a:rPr lang="en-US" sz="1800" dirty="0" smtClean="0">
                <a:solidFill>
                  <a:schemeClr val="tx1"/>
                </a:solidFill>
              </a:rPr>
              <a:t> </a:t>
            </a:r>
            <a:r>
              <a:rPr lang="en-US" sz="1800" dirty="0" err="1" smtClean="0">
                <a:solidFill>
                  <a:schemeClr val="tx1"/>
                </a:solidFill>
              </a:rPr>
              <a:t>Prasanna</a:t>
            </a:r>
            <a:r>
              <a:rPr lang="en-US" sz="1800" dirty="0" smtClean="0">
                <a:solidFill>
                  <a:schemeClr val="tx1"/>
                </a:solidFill>
              </a:rPr>
              <a:t> </a:t>
            </a:r>
            <a:r>
              <a:rPr lang="en-US" sz="1800" dirty="0" err="1" smtClean="0">
                <a:solidFill>
                  <a:schemeClr val="tx1"/>
                </a:solidFill>
              </a:rPr>
              <a:t>Shanmuga</a:t>
            </a:r>
            <a:r>
              <a:rPr lang="en-US" sz="1800" dirty="0" smtClean="0">
                <a:solidFill>
                  <a:schemeClr val="tx1"/>
                </a:solidFill>
              </a:rPr>
              <a:t> </a:t>
            </a:r>
            <a:r>
              <a:rPr lang="en-US" sz="1800" dirty="0" err="1" smtClean="0">
                <a:solidFill>
                  <a:schemeClr val="tx1"/>
                </a:solidFill>
              </a:rPr>
              <a:t>Sundaram</a:t>
            </a:r>
            <a:endParaRPr lang="en-US" sz="3300" dirty="0">
              <a:solidFill>
                <a:schemeClr val="tx1"/>
              </a:solidFill>
            </a:endParaRPr>
          </a:p>
          <a:p>
            <a:endParaRPr lang="en-US" dirty="0">
              <a:solidFill>
                <a:schemeClr val="tx1"/>
              </a:solidFill>
            </a:endParaRPr>
          </a:p>
          <a:p>
            <a:r>
              <a:rPr lang="en-US" sz="1800" dirty="0">
                <a:solidFill>
                  <a:schemeClr val="tx1"/>
                </a:solidFill>
              </a:rPr>
              <a:t>School of Computer Science and Engineering</a:t>
            </a:r>
          </a:p>
          <a:p>
            <a:r>
              <a:rPr lang="en-US" sz="1800" dirty="0" err="1">
                <a:solidFill>
                  <a:schemeClr val="tx1"/>
                </a:solidFill>
              </a:rPr>
              <a:t>Nanyang</a:t>
            </a:r>
            <a:r>
              <a:rPr lang="en-US" sz="1800" dirty="0">
                <a:solidFill>
                  <a:schemeClr val="tx1"/>
                </a:solidFill>
              </a:rPr>
              <a:t> Technological University</a:t>
            </a:r>
          </a:p>
        </p:txBody>
      </p:sp>
      <p:sp>
        <p:nvSpPr>
          <p:cNvPr id="5" name="TextBox 4"/>
          <p:cNvSpPr txBox="1"/>
          <p:nvPr/>
        </p:nvSpPr>
        <p:spPr>
          <a:xfrm>
            <a:off x="1410942" y="6135469"/>
            <a:ext cx="6322115" cy="523220"/>
          </a:xfrm>
          <a:prstGeom prst="rect">
            <a:avLst/>
          </a:prstGeom>
          <a:noFill/>
        </p:spPr>
        <p:txBody>
          <a:bodyPr wrap="none" rtlCol="0">
            <a:spAutoFit/>
          </a:bodyPr>
          <a:lstStyle/>
          <a:p>
            <a:pPr algn="ctr" fontAlgn="base"/>
            <a:r>
              <a:rPr lang="en-US" sz="1400" dirty="0">
                <a:solidFill>
                  <a:schemeClr val="bg1">
                    <a:lumMod val="50000"/>
                  </a:schemeClr>
                </a:solidFill>
              </a:rPr>
              <a:t>The 24th IEEE International Conference on Parallel and Distributed Systems (</a:t>
            </a:r>
            <a:r>
              <a:rPr lang="en-US" sz="1400" dirty="0" smtClean="0">
                <a:solidFill>
                  <a:schemeClr val="bg1">
                    <a:lumMod val="50000"/>
                  </a:schemeClr>
                </a:solidFill>
              </a:rPr>
              <a:t>ICPADS)</a:t>
            </a:r>
          </a:p>
          <a:p>
            <a:pPr algn="ctr" fontAlgn="base"/>
            <a:r>
              <a:rPr lang="en-US" sz="1400" dirty="0" smtClean="0">
                <a:solidFill>
                  <a:schemeClr val="bg1">
                    <a:lumMod val="50000"/>
                  </a:schemeClr>
                </a:solidFill>
              </a:rPr>
              <a:t>December 11, </a:t>
            </a:r>
            <a:r>
              <a:rPr lang="en-US" sz="1400" dirty="0">
                <a:solidFill>
                  <a:schemeClr val="bg1">
                    <a:lumMod val="50000"/>
                  </a:schemeClr>
                </a:solidFill>
              </a:rPr>
              <a:t>2018, </a:t>
            </a:r>
            <a:r>
              <a:rPr lang="en-US" sz="1400" dirty="0" err="1">
                <a:solidFill>
                  <a:schemeClr val="bg1">
                    <a:lumMod val="50000"/>
                  </a:schemeClr>
                </a:solidFill>
              </a:rPr>
              <a:t>Sentosa</a:t>
            </a:r>
            <a:r>
              <a:rPr lang="en-US" sz="1400" dirty="0">
                <a:solidFill>
                  <a:schemeClr val="bg1">
                    <a:lumMod val="50000"/>
                  </a:schemeClr>
                </a:solidFill>
              </a:rPr>
              <a:t>, Singapore.</a:t>
            </a:r>
            <a:endParaRPr lang="en-SG" sz="1400" dirty="0">
              <a:solidFill>
                <a:schemeClr val="bg1">
                  <a:lumMod val="50000"/>
                </a:schemeClr>
              </a:solidFill>
            </a:endParaRPr>
          </a:p>
        </p:txBody>
      </p:sp>
    </p:spTree>
    <p:extLst>
      <p:ext uri="{BB962C8B-B14F-4D97-AF65-F5344CB8AC3E}">
        <p14:creationId xmlns:p14="http://schemas.microsoft.com/office/powerpoint/2010/main" val="101187748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solidFill>
                  <a:schemeClr val="bg1">
                    <a:lumMod val="65000"/>
                  </a:schemeClr>
                </a:solidFill>
              </a:rPr>
              <a:t>Background</a:t>
            </a:r>
          </a:p>
          <a:p>
            <a:r>
              <a:rPr lang="en-US" b="1" dirty="0" smtClean="0"/>
              <a:t>Problem Definition</a:t>
            </a:r>
          </a:p>
          <a:p>
            <a:r>
              <a:rPr lang="en-US" dirty="0" smtClean="0">
                <a:solidFill>
                  <a:schemeClr val="bg1">
                    <a:lumMod val="65000"/>
                  </a:schemeClr>
                </a:solidFill>
              </a:rPr>
              <a:t>Analysis &amp; Results</a:t>
            </a:r>
          </a:p>
          <a:p>
            <a:r>
              <a:rPr lang="en-US" dirty="0" smtClean="0">
                <a:solidFill>
                  <a:schemeClr val="bg1">
                    <a:lumMod val="65000"/>
                  </a:schemeClr>
                </a:solidFill>
              </a:rPr>
              <a:t>Conclusion</a:t>
            </a:r>
            <a:endParaRPr lang="en-US" dirty="0">
              <a:solidFill>
                <a:schemeClr val="bg1">
                  <a:lumMod val="65000"/>
                </a:schemeClr>
              </a:solidFill>
            </a:endParaRPr>
          </a:p>
        </p:txBody>
      </p:sp>
      <p:sp>
        <p:nvSpPr>
          <p:cNvPr id="4" name="Slide Number Placeholder 3"/>
          <p:cNvSpPr>
            <a:spLocks noGrp="1"/>
          </p:cNvSpPr>
          <p:nvPr>
            <p:ph type="sldNum" sz="quarter" idx="12"/>
          </p:nvPr>
        </p:nvSpPr>
        <p:spPr/>
        <p:txBody>
          <a:bodyPr/>
          <a:lstStyle/>
          <a:p>
            <a:fld id="{46538FF8-3443-49D2-8207-2EBDBA7396FD}" type="slidenum">
              <a:rPr lang="en-US" smtClean="0"/>
              <a:t>10</a:t>
            </a:fld>
            <a:r>
              <a:rPr lang="en-US" dirty="0" smtClean="0"/>
              <a:t> / 22</a:t>
            </a:r>
            <a:endParaRPr lang="en-US" dirty="0"/>
          </a:p>
        </p:txBody>
      </p:sp>
    </p:spTree>
    <p:extLst>
      <p:ext uri="{BB962C8B-B14F-4D97-AF65-F5344CB8AC3E}">
        <p14:creationId xmlns:p14="http://schemas.microsoft.com/office/powerpoint/2010/main" val="37000820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p:cNvSpPr/>
          <p:nvPr/>
        </p:nvSpPr>
        <p:spPr>
          <a:xfrm>
            <a:off x="3352800" y="4800600"/>
            <a:ext cx="5791200" cy="1447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3352800" y="3124200"/>
            <a:ext cx="5791200" cy="1447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3352800" y="1447800"/>
            <a:ext cx="5791200" cy="1447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Network Clock Sync Model</a:t>
            </a:r>
            <a:endParaRPr lang="en-US" dirty="0"/>
          </a:p>
        </p:txBody>
      </p:sp>
      <p:sp>
        <p:nvSpPr>
          <p:cNvPr id="4" name="Slide Number Placeholder 3"/>
          <p:cNvSpPr>
            <a:spLocks noGrp="1"/>
          </p:cNvSpPr>
          <p:nvPr>
            <p:ph type="sldNum" sz="quarter" idx="12"/>
          </p:nvPr>
        </p:nvSpPr>
        <p:spPr/>
        <p:txBody>
          <a:bodyPr/>
          <a:lstStyle/>
          <a:p>
            <a:fld id="{46538FF8-3443-49D2-8207-2EBDBA7396FD}" type="slidenum">
              <a:rPr lang="en-US" smtClean="0"/>
              <a:t>11</a:t>
            </a:fld>
            <a:r>
              <a:rPr lang="en-US" dirty="0" smtClean="0"/>
              <a:t> / 22</a:t>
            </a:r>
            <a:endParaRPr lang="en-US" dirty="0"/>
          </a:p>
        </p:txBody>
      </p:sp>
      <p:grpSp>
        <p:nvGrpSpPr>
          <p:cNvPr id="7" name="Group 6"/>
          <p:cNvGrpSpPr/>
          <p:nvPr/>
        </p:nvGrpSpPr>
        <p:grpSpPr>
          <a:xfrm>
            <a:off x="757958" y="2249269"/>
            <a:ext cx="385042" cy="381000"/>
            <a:chOff x="2057400" y="1676400"/>
            <a:chExt cx="385042" cy="381000"/>
          </a:xfrm>
        </p:grpSpPr>
        <p:sp>
          <p:nvSpPr>
            <p:cNvPr id="5" name="Oval 4"/>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smtClean="0"/>
                <a:t>0</a:t>
              </a:r>
              <a:endParaRPr lang="en-US" baseline="-25000" dirty="0"/>
            </a:p>
          </p:txBody>
        </p:sp>
      </p:grpSp>
      <p:grpSp>
        <p:nvGrpSpPr>
          <p:cNvPr id="8" name="Group 7"/>
          <p:cNvGrpSpPr/>
          <p:nvPr/>
        </p:nvGrpSpPr>
        <p:grpSpPr>
          <a:xfrm>
            <a:off x="2205758" y="2249269"/>
            <a:ext cx="385042" cy="381000"/>
            <a:chOff x="2057400" y="1676400"/>
            <a:chExt cx="385042" cy="381000"/>
          </a:xfrm>
        </p:grpSpPr>
        <p:sp>
          <p:nvSpPr>
            <p:cNvPr id="9" name="Oval 8"/>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1</a:t>
              </a:r>
            </a:p>
          </p:txBody>
        </p:sp>
      </p:grpSp>
      <p:grpSp>
        <p:nvGrpSpPr>
          <p:cNvPr id="11" name="Group 10"/>
          <p:cNvGrpSpPr/>
          <p:nvPr/>
        </p:nvGrpSpPr>
        <p:grpSpPr>
          <a:xfrm>
            <a:off x="757958" y="3468469"/>
            <a:ext cx="385042" cy="381000"/>
            <a:chOff x="2057400" y="1676400"/>
            <a:chExt cx="385042" cy="381000"/>
          </a:xfrm>
        </p:grpSpPr>
        <p:sp>
          <p:nvSpPr>
            <p:cNvPr id="12" name="Oval 11"/>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2</a:t>
              </a:r>
            </a:p>
          </p:txBody>
        </p:sp>
      </p:grpSp>
      <p:grpSp>
        <p:nvGrpSpPr>
          <p:cNvPr id="14" name="Group 13"/>
          <p:cNvGrpSpPr/>
          <p:nvPr/>
        </p:nvGrpSpPr>
        <p:grpSpPr>
          <a:xfrm>
            <a:off x="2201716" y="3468469"/>
            <a:ext cx="385042" cy="381000"/>
            <a:chOff x="2057400" y="1676400"/>
            <a:chExt cx="385042" cy="381000"/>
          </a:xfrm>
        </p:grpSpPr>
        <p:sp>
          <p:nvSpPr>
            <p:cNvPr id="15" name="Oval 14"/>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3</a:t>
              </a:r>
            </a:p>
          </p:txBody>
        </p:sp>
      </p:grpSp>
      <p:cxnSp>
        <p:nvCxnSpPr>
          <p:cNvPr id="18" name="Straight Arrow Connector 17"/>
          <p:cNvCxnSpPr>
            <a:stCxn id="5" idx="6"/>
            <a:endCxn id="10" idx="1"/>
          </p:cNvCxnSpPr>
          <p:nvPr/>
        </p:nvCxnSpPr>
        <p:spPr>
          <a:xfrm flipV="1">
            <a:off x="1138958" y="2433935"/>
            <a:ext cx="1066800" cy="5834"/>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5" idx="4"/>
            <a:endCxn id="13" idx="0"/>
          </p:cNvCxnSpPr>
          <p:nvPr/>
        </p:nvCxnSpPr>
        <p:spPr>
          <a:xfrm>
            <a:off x="948458" y="2630269"/>
            <a:ext cx="2021" cy="8382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2" idx="6"/>
            <a:endCxn id="16" idx="1"/>
          </p:cNvCxnSpPr>
          <p:nvPr/>
        </p:nvCxnSpPr>
        <p:spPr>
          <a:xfrm flipV="1">
            <a:off x="1138958" y="3653135"/>
            <a:ext cx="1062758" cy="5834"/>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9" idx="4"/>
            <a:endCxn id="16" idx="0"/>
          </p:cNvCxnSpPr>
          <p:nvPr/>
        </p:nvCxnSpPr>
        <p:spPr>
          <a:xfrm flipH="1">
            <a:off x="2394237" y="2630269"/>
            <a:ext cx="2021" cy="8382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1062758" y="2554069"/>
            <a:ext cx="1219200" cy="9906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H="1">
            <a:off x="1062758" y="2554069"/>
            <a:ext cx="1219200" cy="9906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graphicFrame>
        <p:nvGraphicFramePr>
          <p:cNvPr id="29" name="Content Placeholder 28"/>
          <p:cNvGraphicFramePr>
            <a:graphicFrameLocks noGrp="1" noChangeAspect="1"/>
          </p:cNvGraphicFramePr>
          <p:nvPr>
            <p:ph idx="1"/>
            <p:extLst>
              <p:ext uri="{D42A27DB-BD31-4B8C-83A1-F6EECF244321}">
                <p14:modId xmlns:p14="http://schemas.microsoft.com/office/powerpoint/2010/main" val="921995423"/>
              </p:ext>
            </p:extLst>
          </p:nvPr>
        </p:nvGraphicFramePr>
        <p:xfrm>
          <a:off x="3890963" y="5618163"/>
          <a:ext cx="2479675" cy="554037"/>
        </p:xfrm>
        <a:graphic>
          <a:graphicData uri="http://schemas.openxmlformats.org/presentationml/2006/ole">
            <mc:AlternateContent xmlns:mc="http://schemas.openxmlformats.org/markup-compatibility/2006">
              <mc:Choice xmlns:v="urn:schemas-microsoft-com:vml" Requires="v">
                <p:oleObj spid="_x0000_s6532" name="Microsoft Equation 3.0" r:id="rId3" imgW="1193760" imgH="266400" progId="Equation.3">
                  <p:embed/>
                </p:oleObj>
              </mc:Choice>
              <mc:Fallback>
                <p:oleObj name="Microsoft Equation 3.0" r:id="rId3" imgW="1193760" imgH="266400" progId="Equation.3">
                  <p:embed/>
                  <p:pic>
                    <p:nvPicPr>
                      <p:cNvPr id="0" name=""/>
                      <p:cNvPicPr/>
                      <p:nvPr/>
                    </p:nvPicPr>
                    <p:blipFill>
                      <a:blip r:embed="rId4"/>
                      <a:stretch>
                        <a:fillRect/>
                      </a:stretch>
                    </p:blipFill>
                    <p:spPr>
                      <a:xfrm>
                        <a:off x="3890963" y="5618163"/>
                        <a:ext cx="2479675" cy="554037"/>
                      </a:xfrm>
                      <a:prstGeom prst="rect">
                        <a:avLst/>
                      </a:prstGeom>
                    </p:spPr>
                  </p:pic>
                </p:oleObj>
              </mc:Fallback>
            </mc:AlternateContent>
          </a:graphicData>
        </a:graphic>
      </p:graphicFrame>
      <p:graphicFrame>
        <p:nvGraphicFramePr>
          <p:cNvPr id="30" name="Object 29"/>
          <p:cNvGraphicFramePr>
            <a:graphicFrameLocks noGrp="1" noChangeAspect="1"/>
          </p:cNvGraphicFramePr>
          <p:nvPr>
            <p:extLst>
              <p:ext uri="{D42A27DB-BD31-4B8C-83A1-F6EECF244321}">
                <p14:modId xmlns:p14="http://schemas.microsoft.com/office/powerpoint/2010/main" val="1885073580"/>
              </p:ext>
            </p:extLst>
          </p:nvPr>
        </p:nvGraphicFramePr>
        <p:xfrm>
          <a:off x="3733800" y="1933574"/>
          <a:ext cx="1981200" cy="917537"/>
        </p:xfrm>
        <a:graphic>
          <a:graphicData uri="http://schemas.openxmlformats.org/presentationml/2006/ole">
            <mc:AlternateContent xmlns:mc="http://schemas.openxmlformats.org/markup-compatibility/2006">
              <mc:Choice xmlns:v="urn:schemas-microsoft-com:vml" Requires="v">
                <p:oleObj spid="_x0000_s6533" name="Microsoft Equation 3.0" r:id="rId5" imgW="1041120" imgH="482400" progId="Equation.3">
                  <p:embed/>
                </p:oleObj>
              </mc:Choice>
              <mc:Fallback>
                <p:oleObj name="Microsoft Equation 3.0" r:id="rId5" imgW="1041120" imgH="482400" progId="Equation.3">
                  <p:embed/>
                  <p:pic>
                    <p:nvPicPr>
                      <p:cNvPr id="0" name="Content Placeholder 28"/>
                      <p:cNvPicPr>
                        <a:picLocks noGrp="1" noChangeAspect="1" noChangeArrowheads="1"/>
                      </p:cNvPicPr>
                      <p:nvPr/>
                    </p:nvPicPr>
                    <p:blipFill>
                      <a:blip r:embed="rId6"/>
                      <a:srcRect/>
                      <a:stretch>
                        <a:fillRect/>
                      </a:stretch>
                    </p:blipFill>
                    <p:spPr bwMode="auto">
                      <a:xfrm>
                        <a:off x="3733800" y="1933574"/>
                        <a:ext cx="1981200" cy="917537"/>
                      </a:xfrm>
                      <a:prstGeom prst="rect">
                        <a:avLst/>
                      </a:prstGeom>
                      <a:noFill/>
                      <a:ln>
                        <a:noFill/>
                      </a:ln>
                    </p:spPr>
                  </p:pic>
                </p:oleObj>
              </mc:Fallback>
            </mc:AlternateContent>
          </a:graphicData>
        </a:graphic>
      </p:graphicFrame>
      <p:graphicFrame>
        <p:nvGraphicFramePr>
          <p:cNvPr id="31" name="Object 30"/>
          <p:cNvGraphicFramePr>
            <a:graphicFrameLocks noChangeAspect="1"/>
          </p:cNvGraphicFramePr>
          <p:nvPr>
            <p:extLst>
              <p:ext uri="{D42A27DB-BD31-4B8C-83A1-F6EECF244321}">
                <p14:modId xmlns:p14="http://schemas.microsoft.com/office/powerpoint/2010/main" val="579390827"/>
              </p:ext>
            </p:extLst>
          </p:nvPr>
        </p:nvGraphicFramePr>
        <p:xfrm>
          <a:off x="3733800" y="3581400"/>
          <a:ext cx="1600200" cy="969819"/>
        </p:xfrm>
        <a:graphic>
          <a:graphicData uri="http://schemas.openxmlformats.org/presentationml/2006/ole">
            <mc:AlternateContent xmlns:mc="http://schemas.openxmlformats.org/markup-compatibility/2006">
              <mc:Choice xmlns:v="urn:schemas-microsoft-com:vml" Requires="v">
                <p:oleObj spid="_x0000_s6534" name="Microsoft Equation 3.0" r:id="rId7" imgW="838080" imgH="507960" progId="Equation.3">
                  <p:embed/>
                </p:oleObj>
              </mc:Choice>
              <mc:Fallback>
                <p:oleObj name="Microsoft Equation 3.0" r:id="rId7" imgW="838080" imgH="507960" progId="Equation.3">
                  <p:embed/>
                  <p:pic>
                    <p:nvPicPr>
                      <p:cNvPr id="0" name=""/>
                      <p:cNvPicPr/>
                      <p:nvPr/>
                    </p:nvPicPr>
                    <p:blipFill>
                      <a:blip r:embed="rId8"/>
                      <a:stretch>
                        <a:fillRect/>
                      </a:stretch>
                    </p:blipFill>
                    <p:spPr>
                      <a:xfrm>
                        <a:off x="3733800" y="3581400"/>
                        <a:ext cx="1600200" cy="969819"/>
                      </a:xfrm>
                      <a:prstGeom prst="rect">
                        <a:avLst/>
                      </a:prstGeom>
                    </p:spPr>
                  </p:pic>
                </p:oleObj>
              </mc:Fallback>
            </mc:AlternateContent>
          </a:graphicData>
        </a:graphic>
      </p:graphicFrame>
      <p:sp>
        <p:nvSpPr>
          <p:cNvPr id="34" name="TextBox 33"/>
          <p:cNvSpPr txBox="1"/>
          <p:nvPr/>
        </p:nvSpPr>
        <p:spPr>
          <a:xfrm>
            <a:off x="478940" y="4154269"/>
            <a:ext cx="1328120" cy="646331"/>
          </a:xfrm>
          <a:prstGeom prst="rect">
            <a:avLst/>
          </a:prstGeom>
          <a:noFill/>
        </p:spPr>
        <p:txBody>
          <a:bodyPr wrap="none" rtlCol="0">
            <a:spAutoFit/>
          </a:bodyPr>
          <a:lstStyle/>
          <a:p>
            <a:r>
              <a:rPr lang="en-US" dirty="0" smtClean="0">
                <a:solidFill>
                  <a:srgbClr val="0000FF"/>
                </a:solidFill>
              </a:rPr>
              <a:t>A P2P clock</a:t>
            </a:r>
          </a:p>
          <a:p>
            <a:r>
              <a:rPr lang="en-US" dirty="0" smtClean="0">
                <a:solidFill>
                  <a:srgbClr val="0000FF"/>
                </a:solidFill>
              </a:rPr>
              <a:t>sync session</a:t>
            </a:r>
            <a:endParaRPr lang="en-US" dirty="0">
              <a:solidFill>
                <a:srgbClr val="0000FF"/>
              </a:solidFill>
            </a:endParaRPr>
          </a:p>
        </p:txBody>
      </p:sp>
      <p:cxnSp>
        <p:nvCxnSpPr>
          <p:cNvPr id="36" name="Straight Arrow Connector 35"/>
          <p:cNvCxnSpPr>
            <a:stCxn id="34" idx="0"/>
          </p:cNvCxnSpPr>
          <p:nvPr/>
        </p:nvCxnSpPr>
        <p:spPr>
          <a:xfrm flipV="1">
            <a:off x="1143000" y="3697069"/>
            <a:ext cx="453158" cy="457200"/>
          </a:xfrm>
          <a:prstGeom prst="straightConnector1">
            <a:avLst/>
          </a:prstGeom>
          <a:ln w="25400">
            <a:solidFill>
              <a:srgbClr val="0000FF"/>
            </a:solidFill>
            <a:tailEnd type="arrow"/>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3657600" y="1535668"/>
            <a:ext cx="3883820" cy="369332"/>
          </a:xfrm>
          <a:prstGeom prst="rect">
            <a:avLst/>
          </a:prstGeom>
          <a:noFill/>
        </p:spPr>
        <p:txBody>
          <a:bodyPr wrap="none" rtlCol="0">
            <a:spAutoFit/>
          </a:bodyPr>
          <a:lstStyle/>
          <a:p>
            <a:r>
              <a:rPr lang="en-US" b="1" dirty="0" smtClean="0"/>
              <a:t>Constant clock offset between </a:t>
            </a:r>
            <a:r>
              <a:rPr lang="en-US" b="1" i="1" dirty="0" err="1" smtClean="0"/>
              <a:t>n</a:t>
            </a:r>
            <a:r>
              <a:rPr lang="en-US" b="1" i="1" baseline="-25000" dirty="0" err="1" smtClean="0"/>
              <a:t>i</a:t>
            </a:r>
            <a:r>
              <a:rPr lang="en-US" b="1" dirty="0" smtClean="0"/>
              <a:t> and </a:t>
            </a:r>
            <a:r>
              <a:rPr lang="en-US" b="1" i="1" dirty="0" err="1" smtClean="0"/>
              <a:t>n</a:t>
            </a:r>
            <a:r>
              <a:rPr lang="en-US" b="1" i="1" baseline="-25000" dirty="0" err="1" smtClean="0"/>
              <a:t>j</a:t>
            </a:r>
            <a:endParaRPr lang="en-US" b="1" i="1" baseline="-25000" dirty="0"/>
          </a:p>
        </p:txBody>
      </p:sp>
      <p:sp>
        <p:nvSpPr>
          <p:cNvPr id="39" name="TextBox 38"/>
          <p:cNvSpPr txBox="1"/>
          <p:nvPr/>
        </p:nvSpPr>
        <p:spPr>
          <a:xfrm>
            <a:off x="3720142" y="3172092"/>
            <a:ext cx="2909258" cy="369332"/>
          </a:xfrm>
          <a:prstGeom prst="rect">
            <a:avLst/>
          </a:prstGeom>
          <a:noFill/>
        </p:spPr>
        <p:txBody>
          <a:bodyPr wrap="none" rtlCol="0">
            <a:spAutoFit/>
          </a:bodyPr>
          <a:lstStyle/>
          <a:p>
            <a:r>
              <a:rPr lang="en-US" b="1" dirty="0" smtClean="0"/>
              <a:t>P2P clock sync may be faulty</a:t>
            </a:r>
            <a:endParaRPr lang="en-US" b="1" dirty="0"/>
          </a:p>
        </p:txBody>
      </p:sp>
      <p:sp>
        <p:nvSpPr>
          <p:cNvPr id="40" name="TextBox 39"/>
          <p:cNvSpPr txBox="1"/>
          <p:nvPr/>
        </p:nvSpPr>
        <p:spPr>
          <a:xfrm>
            <a:off x="3668697" y="4932426"/>
            <a:ext cx="4218206" cy="646331"/>
          </a:xfrm>
          <a:prstGeom prst="rect">
            <a:avLst/>
          </a:prstGeom>
          <a:noFill/>
        </p:spPr>
        <p:txBody>
          <a:bodyPr wrap="none" rtlCol="0">
            <a:spAutoFit/>
          </a:bodyPr>
          <a:lstStyle/>
          <a:p>
            <a:r>
              <a:rPr lang="en-US" b="1" dirty="0" smtClean="0"/>
              <a:t>Clock offsets estimation </a:t>
            </a:r>
            <a:r>
              <a:rPr lang="en-US" b="1" dirty="0" smtClean="0">
                <a:solidFill>
                  <a:srgbClr val="C00000"/>
                </a:solidFill>
              </a:rPr>
              <a:t>equation system</a:t>
            </a:r>
          </a:p>
          <a:p>
            <a:r>
              <a:rPr lang="en-US" b="1" dirty="0" smtClean="0"/>
              <a:t>with </a:t>
            </a:r>
            <a:r>
              <a:rPr lang="en-US" b="1" dirty="0" smtClean="0"/>
              <a:t>sync faults </a:t>
            </a:r>
            <a:r>
              <a:rPr lang="en-US" b="1" dirty="0" smtClean="0"/>
              <a:t>considered</a:t>
            </a:r>
            <a:endParaRPr lang="en-US" b="1" dirty="0"/>
          </a:p>
        </p:txBody>
      </p:sp>
      <p:sp>
        <p:nvSpPr>
          <p:cNvPr id="41" name="TextBox 40"/>
          <p:cNvSpPr txBox="1"/>
          <p:nvPr/>
        </p:nvSpPr>
        <p:spPr>
          <a:xfrm>
            <a:off x="5486400" y="3648487"/>
            <a:ext cx="3668440" cy="369332"/>
          </a:xfrm>
          <a:prstGeom prst="rect">
            <a:avLst/>
          </a:prstGeom>
          <a:noFill/>
        </p:spPr>
        <p:txBody>
          <a:bodyPr wrap="none" rtlCol="0">
            <a:spAutoFit/>
          </a:bodyPr>
          <a:lstStyle/>
          <a:p>
            <a:r>
              <a:rPr lang="en-US" dirty="0"/>
              <a:t>i</a:t>
            </a:r>
            <a:r>
              <a:rPr lang="en-US" dirty="0" smtClean="0"/>
              <a:t>f the sync between </a:t>
            </a:r>
            <a:r>
              <a:rPr lang="en-US" i="1" dirty="0" err="1" smtClean="0"/>
              <a:t>n</a:t>
            </a:r>
            <a:r>
              <a:rPr lang="en-US" i="1" baseline="-25000" dirty="0" err="1" smtClean="0"/>
              <a:t>i</a:t>
            </a:r>
            <a:r>
              <a:rPr lang="en-US" dirty="0" smtClean="0"/>
              <a:t> and </a:t>
            </a:r>
            <a:r>
              <a:rPr lang="en-US" i="1" dirty="0" err="1" smtClean="0"/>
              <a:t>n</a:t>
            </a:r>
            <a:r>
              <a:rPr lang="en-US" i="1" baseline="-25000" dirty="0" err="1" smtClean="0"/>
              <a:t>j</a:t>
            </a:r>
            <a:r>
              <a:rPr lang="en-US" dirty="0" smtClean="0"/>
              <a:t> is faulty</a:t>
            </a:r>
            <a:endParaRPr lang="en-US" dirty="0"/>
          </a:p>
        </p:txBody>
      </p:sp>
      <p:sp>
        <p:nvSpPr>
          <p:cNvPr id="42" name="TextBox 41"/>
          <p:cNvSpPr txBox="1"/>
          <p:nvPr/>
        </p:nvSpPr>
        <p:spPr>
          <a:xfrm>
            <a:off x="5486400" y="4105687"/>
            <a:ext cx="1125373" cy="369332"/>
          </a:xfrm>
          <a:prstGeom prst="rect">
            <a:avLst/>
          </a:prstGeom>
          <a:noFill/>
        </p:spPr>
        <p:txBody>
          <a:bodyPr wrap="none" rtlCol="0">
            <a:spAutoFit/>
          </a:bodyPr>
          <a:lstStyle/>
          <a:p>
            <a:r>
              <a:rPr lang="en-US" dirty="0" smtClean="0"/>
              <a:t>otherwise</a:t>
            </a:r>
            <a:endParaRPr lang="en-US" dirty="0"/>
          </a:p>
        </p:txBody>
      </p:sp>
      <p:sp>
        <p:nvSpPr>
          <p:cNvPr id="46" name="TextBox 45"/>
          <p:cNvSpPr txBox="1"/>
          <p:nvPr/>
        </p:nvSpPr>
        <p:spPr>
          <a:xfrm>
            <a:off x="838200" y="1600200"/>
            <a:ext cx="1586716" cy="369332"/>
          </a:xfrm>
          <a:prstGeom prst="rect">
            <a:avLst/>
          </a:prstGeom>
          <a:noFill/>
        </p:spPr>
        <p:txBody>
          <a:bodyPr wrap="none" rtlCol="0">
            <a:spAutoFit/>
          </a:bodyPr>
          <a:lstStyle/>
          <a:p>
            <a:r>
              <a:rPr lang="en-US" i="1" dirty="0" smtClean="0"/>
              <a:t>N</a:t>
            </a:r>
            <a:r>
              <a:rPr lang="en-US" dirty="0" smtClean="0"/>
              <a:t>-node system</a:t>
            </a:r>
          </a:p>
        </p:txBody>
      </p:sp>
    </p:spTree>
    <p:extLst>
      <p:ext uri="{BB962C8B-B14F-4D97-AF65-F5344CB8AC3E}">
        <p14:creationId xmlns:p14="http://schemas.microsoft.com/office/powerpoint/2010/main" val="15464406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Sync Fault vs. Byzantine Clock Fault</a:t>
            </a:r>
            <a:endParaRPr lang="en-US" dirty="0"/>
          </a:p>
        </p:txBody>
      </p:sp>
      <p:sp>
        <p:nvSpPr>
          <p:cNvPr id="3" name="Content Placeholder 2"/>
          <p:cNvSpPr>
            <a:spLocks noGrp="1"/>
          </p:cNvSpPr>
          <p:nvPr>
            <p:ph idx="1"/>
          </p:nvPr>
        </p:nvSpPr>
        <p:spPr>
          <a:xfrm>
            <a:off x="457200" y="1600201"/>
            <a:ext cx="8229600" cy="2438400"/>
          </a:xfrm>
        </p:spPr>
        <p:txBody>
          <a:bodyPr>
            <a:normAutofit fontScale="77500" lnSpcReduction="20000"/>
          </a:bodyPr>
          <a:lstStyle/>
          <a:p>
            <a:r>
              <a:rPr lang="en-US" dirty="0" smtClean="0"/>
              <a:t>Byzantine </a:t>
            </a:r>
            <a:r>
              <a:rPr lang="en-US" dirty="0" smtClean="0"/>
              <a:t>faulty clock </a:t>
            </a:r>
            <a:r>
              <a:rPr lang="en-US" dirty="0" smtClean="0"/>
              <a:t>[</a:t>
            </a:r>
            <a:r>
              <a:rPr lang="en-US" dirty="0" err="1" smtClean="0"/>
              <a:t>Lamport</a:t>
            </a:r>
            <a:r>
              <a:rPr lang="en-US" dirty="0" smtClean="0"/>
              <a:t> et al. in </a:t>
            </a:r>
            <a:r>
              <a:rPr lang="en-US" dirty="0" smtClean="0"/>
              <a:t>1980s</a:t>
            </a:r>
            <a:r>
              <a:rPr lang="en-US" dirty="0" smtClean="0"/>
              <a:t>]</a:t>
            </a:r>
          </a:p>
          <a:p>
            <a:pPr lvl="1"/>
            <a:r>
              <a:rPr lang="en-US" dirty="0" smtClean="0"/>
              <a:t>A faulty clock always gives an arbitrary clock value whenever being read</a:t>
            </a:r>
          </a:p>
          <a:p>
            <a:pPr lvl="1"/>
            <a:r>
              <a:rPr lang="en-US" dirty="0" smtClean="0"/>
              <a:t>In a (3</a:t>
            </a:r>
            <a:r>
              <a:rPr lang="en-US" i="1" dirty="0" smtClean="0"/>
              <a:t>m</a:t>
            </a:r>
            <a:r>
              <a:rPr lang="en-US" dirty="0" smtClean="0"/>
              <a:t>+1)-node system with </a:t>
            </a:r>
            <a:r>
              <a:rPr lang="en-US" i="1" dirty="0" smtClean="0"/>
              <a:t>m</a:t>
            </a:r>
            <a:r>
              <a:rPr lang="en-US" dirty="0" smtClean="0"/>
              <a:t> faulty clocks, non-faulty clocks can remain </a:t>
            </a:r>
            <a:r>
              <a:rPr lang="en-US" dirty="0" smtClean="0"/>
              <a:t>synchronized</a:t>
            </a:r>
          </a:p>
          <a:p>
            <a:r>
              <a:rPr lang="en-US" dirty="0" smtClean="0"/>
              <a:t>In this work, a node involved in a faulty sync session is not a Byzantine faulty clock</a:t>
            </a:r>
            <a:endParaRPr lang="en-US" dirty="0"/>
          </a:p>
        </p:txBody>
      </p:sp>
      <p:sp>
        <p:nvSpPr>
          <p:cNvPr id="4" name="Slide Number Placeholder 3"/>
          <p:cNvSpPr>
            <a:spLocks noGrp="1"/>
          </p:cNvSpPr>
          <p:nvPr>
            <p:ph type="sldNum" sz="quarter" idx="12"/>
          </p:nvPr>
        </p:nvSpPr>
        <p:spPr/>
        <p:txBody>
          <a:bodyPr/>
          <a:lstStyle/>
          <a:p>
            <a:fld id="{46538FF8-3443-49D2-8207-2EBDBA7396FD}" type="slidenum">
              <a:rPr lang="en-US" smtClean="0"/>
              <a:t>12</a:t>
            </a:fld>
            <a:r>
              <a:rPr lang="en-US" dirty="0" smtClean="0"/>
              <a:t> / 22</a:t>
            </a:r>
            <a:endParaRPr lang="en-US" dirty="0"/>
          </a:p>
        </p:txBody>
      </p:sp>
      <p:grpSp>
        <p:nvGrpSpPr>
          <p:cNvPr id="5" name="Group 4"/>
          <p:cNvGrpSpPr/>
          <p:nvPr/>
        </p:nvGrpSpPr>
        <p:grpSpPr>
          <a:xfrm>
            <a:off x="1828800" y="4267200"/>
            <a:ext cx="385042" cy="381000"/>
            <a:chOff x="2057400" y="1676400"/>
            <a:chExt cx="385042" cy="381000"/>
          </a:xfrm>
        </p:grpSpPr>
        <p:sp>
          <p:nvSpPr>
            <p:cNvPr id="6" name="Oval 5"/>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smtClean="0"/>
                <a:t>0</a:t>
              </a:r>
              <a:endParaRPr lang="en-US" baseline="-25000" dirty="0"/>
            </a:p>
          </p:txBody>
        </p:sp>
      </p:grpSp>
      <p:grpSp>
        <p:nvGrpSpPr>
          <p:cNvPr id="8" name="Group 7"/>
          <p:cNvGrpSpPr/>
          <p:nvPr/>
        </p:nvGrpSpPr>
        <p:grpSpPr>
          <a:xfrm>
            <a:off x="3276600" y="4267200"/>
            <a:ext cx="385042" cy="381000"/>
            <a:chOff x="2057400" y="1676400"/>
            <a:chExt cx="385042" cy="381000"/>
          </a:xfrm>
        </p:grpSpPr>
        <p:sp>
          <p:nvSpPr>
            <p:cNvPr id="9" name="Oval 8"/>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1</a:t>
              </a:r>
            </a:p>
          </p:txBody>
        </p:sp>
      </p:grpSp>
      <p:grpSp>
        <p:nvGrpSpPr>
          <p:cNvPr id="11" name="Group 10"/>
          <p:cNvGrpSpPr/>
          <p:nvPr/>
        </p:nvGrpSpPr>
        <p:grpSpPr>
          <a:xfrm>
            <a:off x="1828800" y="5486400"/>
            <a:ext cx="385042" cy="381000"/>
            <a:chOff x="2057400" y="1676400"/>
            <a:chExt cx="385042" cy="381000"/>
          </a:xfrm>
        </p:grpSpPr>
        <p:sp>
          <p:nvSpPr>
            <p:cNvPr id="12" name="Oval 11"/>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2</a:t>
              </a:r>
            </a:p>
          </p:txBody>
        </p:sp>
      </p:grpSp>
      <p:grpSp>
        <p:nvGrpSpPr>
          <p:cNvPr id="14" name="Group 13"/>
          <p:cNvGrpSpPr/>
          <p:nvPr/>
        </p:nvGrpSpPr>
        <p:grpSpPr>
          <a:xfrm>
            <a:off x="3272558" y="5486400"/>
            <a:ext cx="385042" cy="381000"/>
            <a:chOff x="2057400" y="1676400"/>
            <a:chExt cx="385042" cy="381000"/>
          </a:xfrm>
        </p:grpSpPr>
        <p:sp>
          <p:nvSpPr>
            <p:cNvPr id="15" name="Oval 14"/>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3</a:t>
              </a:r>
            </a:p>
          </p:txBody>
        </p:sp>
      </p:grpSp>
      <p:cxnSp>
        <p:nvCxnSpPr>
          <p:cNvPr id="17" name="Straight Arrow Connector 16"/>
          <p:cNvCxnSpPr>
            <a:stCxn id="6" idx="6"/>
            <a:endCxn id="10" idx="1"/>
          </p:cNvCxnSpPr>
          <p:nvPr/>
        </p:nvCxnSpPr>
        <p:spPr>
          <a:xfrm flipV="1">
            <a:off x="2209800" y="4451866"/>
            <a:ext cx="1066800" cy="5834"/>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6" idx="4"/>
            <a:endCxn id="13" idx="0"/>
          </p:cNvCxnSpPr>
          <p:nvPr/>
        </p:nvCxnSpPr>
        <p:spPr>
          <a:xfrm>
            <a:off x="2019300" y="4648200"/>
            <a:ext cx="2021" cy="838200"/>
          </a:xfrm>
          <a:prstGeom prst="straightConnector1">
            <a:avLst/>
          </a:prstGeom>
          <a:ln w="38100">
            <a:solidFill>
              <a:srgbClr val="FF0000"/>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2" idx="6"/>
            <a:endCxn id="16" idx="1"/>
          </p:cNvCxnSpPr>
          <p:nvPr/>
        </p:nvCxnSpPr>
        <p:spPr>
          <a:xfrm flipV="1">
            <a:off x="2209800" y="5671066"/>
            <a:ext cx="1062758" cy="5834"/>
          </a:xfrm>
          <a:prstGeom prst="straightConnector1">
            <a:avLst/>
          </a:prstGeom>
          <a:ln w="38100">
            <a:solidFill>
              <a:srgbClr val="FF0000"/>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4"/>
            <a:endCxn id="16" idx="0"/>
          </p:cNvCxnSpPr>
          <p:nvPr/>
        </p:nvCxnSpPr>
        <p:spPr>
          <a:xfrm flipH="1">
            <a:off x="3465079" y="4648200"/>
            <a:ext cx="2021" cy="8382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2133600" y="4572000"/>
            <a:ext cx="1219200" cy="9906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2133600" y="4572000"/>
            <a:ext cx="1219200" cy="990600"/>
          </a:xfrm>
          <a:prstGeom prst="straightConnector1">
            <a:avLst/>
          </a:prstGeom>
          <a:ln w="38100">
            <a:solidFill>
              <a:srgbClr val="FF0000"/>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5105400" y="4267200"/>
            <a:ext cx="385042" cy="381000"/>
            <a:chOff x="2057400" y="1676400"/>
            <a:chExt cx="385042" cy="381000"/>
          </a:xfrm>
        </p:grpSpPr>
        <p:sp>
          <p:nvSpPr>
            <p:cNvPr id="24" name="Oval 23"/>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smtClean="0"/>
                <a:t>0</a:t>
              </a:r>
              <a:endParaRPr lang="en-US" baseline="-25000" dirty="0"/>
            </a:p>
          </p:txBody>
        </p:sp>
      </p:grpSp>
      <p:grpSp>
        <p:nvGrpSpPr>
          <p:cNvPr id="26" name="Group 25"/>
          <p:cNvGrpSpPr/>
          <p:nvPr/>
        </p:nvGrpSpPr>
        <p:grpSpPr>
          <a:xfrm>
            <a:off x="6553200" y="4267200"/>
            <a:ext cx="385042" cy="381000"/>
            <a:chOff x="2057400" y="1676400"/>
            <a:chExt cx="385042" cy="381000"/>
          </a:xfrm>
        </p:grpSpPr>
        <p:sp>
          <p:nvSpPr>
            <p:cNvPr id="27" name="Oval 26"/>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1</a:t>
              </a:r>
            </a:p>
          </p:txBody>
        </p:sp>
      </p:grpSp>
      <p:grpSp>
        <p:nvGrpSpPr>
          <p:cNvPr id="29" name="Group 28"/>
          <p:cNvGrpSpPr/>
          <p:nvPr/>
        </p:nvGrpSpPr>
        <p:grpSpPr>
          <a:xfrm>
            <a:off x="5105400" y="5486400"/>
            <a:ext cx="385042" cy="381000"/>
            <a:chOff x="2057400" y="1676400"/>
            <a:chExt cx="385042" cy="381000"/>
          </a:xfrm>
        </p:grpSpPr>
        <p:sp>
          <p:nvSpPr>
            <p:cNvPr id="30" name="Oval 29"/>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2</a:t>
              </a:r>
            </a:p>
          </p:txBody>
        </p:sp>
      </p:grpSp>
      <p:grpSp>
        <p:nvGrpSpPr>
          <p:cNvPr id="32" name="Group 31"/>
          <p:cNvGrpSpPr/>
          <p:nvPr/>
        </p:nvGrpSpPr>
        <p:grpSpPr>
          <a:xfrm>
            <a:off x="6549158" y="5486400"/>
            <a:ext cx="385042" cy="381000"/>
            <a:chOff x="2057400" y="1676400"/>
            <a:chExt cx="385042" cy="381000"/>
          </a:xfrm>
        </p:grpSpPr>
        <p:sp>
          <p:nvSpPr>
            <p:cNvPr id="33" name="Oval 32"/>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3</a:t>
              </a:r>
            </a:p>
          </p:txBody>
        </p:sp>
      </p:grpSp>
      <p:cxnSp>
        <p:nvCxnSpPr>
          <p:cNvPr id="35" name="Straight Arrow Connector 34"/>
          <p:cNvCxnSpPr>
            <a:stCxn id="24" idx="6"/>
            <a:endCxn id="28" idx="1"/>
          </p:cNvCxnSpPr>
          <p:nvPr/>
        </p:nvCxnSpPr>
        <p:spPr>
          <a:xfrm flipV="1">
            <a:off x="5486400" y="4451866"/>
            <a:ext cx="1066800" cy="5834"/>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24" idx="4"/>
            <a:endCxn id="31" idx="0"/>
          </p:cNvCxnSpPr>
          <p:nvPr/>
        </p:nvCxnSpPr>
        <p:spPr>
          <a:xfrm>
            <a:off x="5295900" y="4648200"/>
            <a:ext cx="2021" cy="8382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30" idx="6"/>
            <a:endCxn id="34" idx="1"/>
          </p:cNvCxnSpPr>
          <p:nvPr/>
        </p:nvCxnSpPr>
        <p:spPr>
          <a:xfrm flipV="1">
            <a:off x="5486400" y="5671066"/>
            <a:ext cx="1062758" cy="5834"/>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27" idx="4"/>
            <a:endCxn id="34" idx="0"/>
          </p:cNvCxnSpPr>
          <p:nvPr/>
        </p:nvCxnSpPr>
        <p:spPr>
          <a:xfrm flipH="1">
            <a:off x="6741679" y="4648200"/>
            <a:ext cx="2021" cy="8382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5410200" y="4572000"/>
            <a:ext cx="1219200" cy="990600"/>
          </a:xfrm>
          <a:prstGeom prst="straightConnector1">
            <a:avLst/>
          </a:prstGeom>
          <a:ln w="38100">
            <a:solidFill>
              <a:srgbClr val="FF0000"/>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5410200" y="4572000"/>
            <a:ext cx="1219200" cy="990600"/>
          </a:xfrm>
          <a:prstGeom prst="straightConnector1">
            <a:avLst/>
          </a:prstGeom>
          <a:ln w="38100">
            <a:solidFill>
              <a:srgbClr val="FF0000"/>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sp>
        <p:nvSpPr>
          <p:cNvPr id="41" name="Lightning Bolt 40"/>
          <p:cNvSpPr/>
          <p:nvPr/>
        </p:nvSpPr>
        <p:spPr>
          <a:xfrm>
            <a:off x="1600200" y="5334000"/>
            <a:ext cx="304800" cy="342900"/>
          </a:xfrm>
          <a:prstGeom prst="lightningBol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1630972" y="6019800"/>
            <a:ext cx="2102627" cy="369332"/>
          </a:xfrm>
          <a:prstGeom prst="rect">
            <a:avLst/>
          </a:prstGeom>
          <a:noFill/>
        </p:spPr>
        <p:txBody>
          <a:bodyPr wrap="none" rtlCol="0">
            <a:spAutoFit/>
          </a:bodyPr>
          <a:lstStyle/>
          <a:p>
            <a:r>
              <a:rPr lang="en-US" dirty="0" smtClean="0"/>
              <a:t>Byzantine clock fault</a:t>
            </a:r>
            <a:endParaRPr lang="en-US" dirty="0"/>
          </a:p>
        </p:txBody>
      </p:sp>
      <p:sp>
        <p:nvSpPr>
          <p:cNvPr id="44" name="TextBox 43"/>
          <p:cNvSpPr txBox="1"/>
          <p:nvPr/>
        </p:nvSpPr>
        <p:spPr>
          <a:xfrm>
            <a:off x="5486400" y="5983123"/>
            <a:ext cx="1092415" cy="369332"/>
          </a:xfrm>
          <a:prstGeom prst="rect">
            <a:avLst/>
          </a:prstGeom>
          <a:noFill/>
        </p:spPr>
        <p:txBody>
          <a:bodyPr wrap="none" rtlCol="0">
            <a:spAutoFit/>
          </a:bodyPr>
          <a:lstStyle/>
          <a:p>
            <a:r>
              <a:rPr lang="en-US" dirty="0" smtClean="0"/>
              <a:t>Sync fault</a:t>
            </a:r>
            <a:endParaRPr lang="en-US" dirty="0"/>
          </a:p>
        </p:txBody>
      </p:sp>
    </p:spTree>
    <p:extLst>
      <p:ext uri="{BB962C8B-B14F-4D97-AF65-F5344CB8AC3E}">
        <p14:creationId xmlns:p14="http://schemas.microsoft.com/office/powerpoint/2010/main" val="11135607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Fault-Tolerant Network Clock Sync</a:t>
            </a:r>
            <a:endParaRPr lang="en-US" dirty="0"/>
          </a:p>
        </p:txBody>
      </p:sp>
      <p:sp>
        <p:nvSpPr>
          <p:cNvPr id="4" name="Slide Number Placeholder 3"/>
          <p:cNvSpPr>
            <a:spLocks noGrp="1"/>
          </p:cNvSpPr>
          <p:nvPr>
            <p:ph type="sldNum" sz="quarter" idx="12"/>
          </p:nvPr>
        </p:nvSpPr>
        <p:spPr/>
        <p:txBody>
          <a:bodyPr/>
          <a:lstStyle/>
          <a:p>
            <a:fld id="{46538FF8-3443-49D2-8207-2EBDBA7396FD}" type="slidenum">
              <a:rPr lang="en-US" smtClean="0"/>
              <a:t>13</a:t>
            </a:fld>
            <a:r>
              <a:rPr lang="en-US" dirty="0" smtClean="0"/>
              <a:t> / 22</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332577968"/>
              </p:ext>
            </p:extLst>
          </p:nvPr>
        </p:nvGraphicFramePr>
        <p:xfrm>
          <a:off x="228600" y="1625600"/>
          <a:ext cx="6477000" cy="3479800"/>
        </p:xfrm>
        <a:graphic>
          <a:graphicData uri="http://schemas.openxmlformats.org/drawingml/2006/table">
            <a:tbl>
              <a:tblPr firstRow="1" bandRow="1">
                <a:tableStyleId>{0660B408-B3CF-4A94-85FC-2B1E0A45F4A2}</a:tableStyleId>
              </a:tblPr>
              <a:tblGrid>
                <a:gridCol w="6477000"/>
              </a:tblGrid>
              <a:tr h="370840">
                <a:tc>
                  <a:txBody>
                    <a:bodyPr/>
                    <a:lstStyle/>
                    <a:p>
                      <a:r>
                        <a:rPr lang="en-US" dirty="0" smtClean="0"/>
                        <a:t>Algorithm 1: Faulty-tolerant</a:t>
                      </a:r>
                      <a:r>
                        <a:rPr lang="en-US" baseline="0" dirty="0" smtClean="0"/>
                        <a:t> network clock sync algorithm</a:t>
                      </a:r>
                      <a:endParaRPr lang="en-US" dirty="0"/>
                    </a:p>
                  </a:txBody>
                  <a:tcPr/>
                </a:tc>
              </a:tr>
              <a:tr h="370840">
                <a:tc>
                  <a:txBody>
                    <a:bodyPr/>
                    <a:lstStyle/>
                    <a:p>
                      <a:r>
                        <a:rPr lang="en-US" b="1" dirty="0" smtClean="0"/>
                        <a:t>Given:</a:t>
                      </a:r>
                      <a:r>
                        <a:rPr lang="en-US" dirty="0" smtClean="0"/>
                        <a:t>    All</a:t>
                      </a:r>
                      <a:r>
                        <a:rPr lang="en-US" baseline="0" dirty="0" smtClean="0"/>
                        <a:t> P2P clock offset measurements</a:t>
                      </a:r>
                      <a:endParaRPr lang="en-US" dirty="0" smtClean="0"/>
                    </a:p>
                    <a:p>
                      <a:r>
                        <a:rPr lang="en-US" b="1" dirty="0" smtClean="0"/>
                        <a:t>Output:</a:t>
                      </a:r>
                      <a:r>
                        <a:rPr lang="en-US" dirty="0" smtClean="0"/>
                        <a:t> </a:t>
                      </a:r>
                      <a:r>
                        <a:rPr lang="en-US" baseline="0" dirty="0" smtClean="0"/>
                        <a:t> Estimated P2P clock offsets and sync faults</a:t>
                      </a:r>
                      <a:endParaRPr lang="en-US" dirty="0" smtClean="0"/>
                    </a:p>
                    <a:p>
                      <a:endParaRPr lang="en-US" dirty="0" smtClean="0"/>
                    </a:p>
                    <a:p>
                      <a:r>
                        <a:rPr lang="en-US" baseline="0" dirty="0" smtClean="0"/>
                        <a:t>1:    </a:t>
                      </a:r>
                      <a:r>
                        <a:rPr lang="en-US" b="1" baseline="0" dirty="0" smtClean="0"/>
                        <a:t>for</a:t>
                      </a:r>
                      <a:r>
                        <a:rPr lang="en-US" b="0" baseline="0" dirty="0" smtClean="0"/>
                        <a:t> k = 0 to k =</a:t>
                      </a:r>
                      <a:r>
                        <a:rPr lang="en-US" baseline="0" dirty="0" smtClean="0"/>
                        <a:t> </a:t>
                      </a:r>
                      <a:r>
                        <a:rPr lang="en-US" i="1" baseline="0" dirty="0" smtClean="0"/>
                        <a:t>N</a:t>
                      </a:r>
                      <a:r>
                        <a:rPr lang="en-US" baseline="0" dirty="0" smtClean="0"/>
                        <a:t>(</a:t>
                      </a:r>
                      <a:r>
                        <a:rPr lang="en-US" i="1" baseline="0" dirty="0" smtClean="0"/>
                        <a:t>N</a:t>
                      </a:r>
                      <a:r>
                        <a:rPr lang="en-US" baseline="0" dirty="0" smtClean="0"/>
                        <a:t>-1)/2 </a:t>
                      </a:r>
                      <a:r>
                        <a:rPr lang="en-US" b="1" baseline="0" dirty="0" smtClean="0"/>
                        <a:t>do</a:t>
                      </a:r>
                    </a:p>
                    <a:p>
                      <a:r>
                        <a:rPr lang="en-US" baseline="0" dirty="0" smtClean="0"/>
                        <a:t>2:        </a:t>
                      </a:r>
                      <a:r>
                        <a:rPr lang="en-US" b="1" baseline="0" dirty="0" smtClean="0"/>
                        <a:t>for</a:t>
                      </a:r>
                      <a:r>
                        <a:rPr lang="en-US" baseline="0" dirty="0" smtClean="0"/>
                        <a:t> each distribution of the </a:t>
                      </a:r>
                      <a:r>
                        <a:rPr lang="en-US" i="1" baseline="0" dirty="0" smtClean="0"/>
                        <a:t>k</a:t>
                      </a:r>
                      <a:r>
                        <a:rPr lang="en-US" baseline="0" dirty="0" smtClean="0"/>
                        <a:t> assumed P2P sync faults among</a:t>
                      </a:r>
                    </a:p>
                    <a:p>
                      <a:r>
                        <a:rPr lang="en-US" i="1" baseline="0" dirty="0" smtClean="0"/>
                        <a:t>           </a:t>
                      </a:r>
                      <a:r>
                        <a:rPr lang="en-US" baseline="0" dirty="0" smtClean="0"/>
                        <a:t>the </a:t>
                      </a:r>
                      <a:r>
                        <a:rPr lang="en-US" i="1" baseline="0" dirty="0" smtClean="0"/>
                        <a:t>N</a:t>
                      </a:r>
                      <a:r>
                        <a:rPr lang="en-US" baseline="0" dirty="0" smtClean="0"/>
                        <a:t>(</a:t>
                      </a:r>
                      <a:r>
                        <a:rPr lang="en-US" i="1" baseline="0" dirty="0" smtClean="0"/>
                        <a:t>N</a:t>
                      </a:r>
                      <a:r>
                        <a:rPr lang="en-US" baseline="0" dirty="0" smtClean="0"/>
                        <a:t>-1)/2 P2P sync sessions </a:t>
                      </a:r>
                      <a:r>
                        <a:rPr lang="en-US" b="1" baseline="0" dirty="0" smtClean="0"/>
                        <a:t>do</a:t>
                      </a:r>
                    </a:p>
                    <a:p>
                      <a:r>
                        <a:rPr lang="en-US" baseline="0" dirty="0" smtClean="0"/>
                        <a:t>3:            </a:t>
                      </a:r>
                      <a:r>
                        <a:rPr lang="en-US" b="1" baseline="0" dirty="0" smtClean="0"/>
                        <a:t>if</a:t>
                      </a:r>
                      <a:r>
                        <a:rPr lang="en-US" baseline="0" dirty="0" smtClean="0"/>
                        <a:t> the corresponding </a:t>
                      </a:r>
                      <a:r>
                        <a:rPr lang="en-US" b="1" baseline="0" dirty="0" smtClean="0">
                          <a:solidFill>
                            <a:srgbClr val="C00000"/>
                          </a:solidFill>
                        </a:rPr>
                        <a:t>equation system</a:t>
                      </a:r>
                      <a:r>
                        <a:rPr lang="en-US" baseline="0" dirty="0" smtClean="0"/>
                        <a:t> has a solution </a:t>
                      </a:r>
                      <a:r>
                        <a:rPr lang="en-US" b="1" baseline="0" dirty="0" smtClean="0"/>
                        <a:t>then</a:t>
                      </a:r>
                    </a:p>
                    <a:p>
                      <a:r>
                        <a:rPr lang="en-US" baseline="0" dirty="0" smtClean="0"/>
                        <a:t>4:                </a:t>
                      </a:r>
                      <a:r>
                        <a:rPr lang="en-US" b="1" baseline="0" dirty="0" smtClean="0"/>
                        <a:t>return</a:t>
                      </a:r>
                      <a:r>
                        <a:rPr lang="en-US" baseline="0" dirty="0" smtClean="0"/>
                        <a:t> the estimated clock offsets and sync faults</a:t>
                      </a:r>
                    </a:p>
                    <a:p>
                      <a:r>
                        <a:rPr lang="en-US" baseline="0" dirty="0" smtClean="0"/>
                        <a:t>5:            </a:t>
                      </a:r>
                      <a:r>
                        <a:rPr lang="en-US" b="1" baseline="0" dirty="0" smtClean="0"/>
                        <a:t>end if</a:t>
                      </a:r>
                    </a:p>
                    <a:p>
                      <a:r>
                        <a:rPr lang="en-US" baseline="0" dirty="0" smtClean="0"/>
                        <a:t>6:        </a:t>
                      </a:r>
                      <a:r>
                        <a:rPr lang="en-US" b="1" baseline="0" dirty="0" smtClean="0"/>
                        <a:t>end for</a:t>
                      </a:r>
                      <a:endParaRPr lang="en-US" baseline="0" dirty="0" smtClean="0"/>
                    </a:p>
                    <a:p>
                      <a:r>
                        <a:rPr lang="en-US" baseline="0" dirty="0" smtClean="0"/>
                        <a:t>7:    </a:t>
                      </a:r>
                      <a:r>
                        <a:rPr lang="en-US" b="1" baseline="0" dirty="0" smtClean="0"/>
                        <a:t>end for</a:t>
                      </a:r>
                      <a:endParaRPr lang="en-US" b="1" dirty="0"/>
                    </a:p>
                  </a:txBody>
                  <a:tcPr/>
                </a:tc>
              </a:tr>
            </a:tbl>
          </a:graphicData>
        </a:graphic>
      </p:graphicFrame>
      <p:sp>
        <p:nvSpPr>
          <p:cNvPr id="6" name="Content Placeholder 2"/>
          <p:cNvSpPr>
            <a:spLocks noGrp="1"/>
          </p:cNvSpPr>
          <p:nvPr>
            <p:ph idx="1"/>
          </p:nvPr>
        </p:nvSpPr>
        <p:spPr>
          <a:xfrm>
            <a:off x="457200" y="5486400"/>
            <a:ext cx="8229600" cy="685800"/>
          </a:xfrm>
        </p:spPr>
        <p:txBody>
          <a:bodyPr>
            <a:normAutofit fontScale="62500" lnSpcReduction="20000"/>
          </a:bodyPr>
          <a:lstStyle/>
          <a:p>
            <a:r>
              <a:rPr lang="en-US" dirty="0" smtClean="0"/>
              <a:t>Requires neither the # nor the distribution of the actual P2P sync faults</a:t>
            </a:r>
          </a:p>
          <a:p>
            <a:r>
              <a:rPr lang="en-US" b="1" dirty="0" smtClean="0">
                <a:solidFill>
                  <a:srgbClr val="FF0000"/>
                </a:solidFill>
              </a:rPr>
              <a:t>How many sync faults Algorithm 1 can tolerate?</a:t>
            </a:r>
            <a:endParaRPr lang="en-US" b="1" dirty="0">
              <a:solidFill>
                <a:srgbClr val="FF0000"/>
              </a:solidFill>
            </a:endParaRPr>
          </a:p>
        </p:txBody>
      </p:sp>
      <p:grpSp>
        <p:nvGrpSpPr>
          <p:cNvPr id="3" name="Group 2"/>
          <p:cNvGrpSpPr/>
          <p:nvPr/>
        </p:nvGrpSpPr>
        <p:grpSpPr>
          <a:xfrm>
            <a:off x="6858000" y="1600200"/>
            <a:ext cx="2209800" cy="2514600"/>
            <a:chOff x="152401" y="1676400"/>
            <a:chExt cx="2209800" cy="2514600"/>
          </a:xfrm>
        </p:grpSpPr>
        <p:grpSp>
          <p:nvGrpSpPr>
            <p:cNvPr id="7" name="Group 6"/>
            <p:cNvGrpSpPr/>
            <p:nvPr/>
          </p:nvGrpSpPr>
          <p:grpSpPr>
            <a:xfrm>
              <a:off x="304800" y="1676400"/>
              <a:ext cx="385042" cy="381000"/>
              <a:chOff x="2057400" y="1676400"/>
              <a:chExt cx="385042" cy="381000"/>
            </a:xfrm>
          </p:grpSpPr>
          <p:sp>
            <p:nvSpPr>
              <p:cNvPr id="8" name="Oval 7"/>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smtClean="0"/>
                  <a:t>0</a:t>
                </a:r>
                <a:endParaRPr lang="en-US" baseline="-25000" dirty="0"/>
              </a:p>
            </p:txBody>
          </p:sp>
        </p:grpSp>
        <p:grpSp>
          <p:nvGrpSpPr>
            <p:cNvPr id="10" name="Group 9"/>
            <p:cNvGrpSpPr/>
            <p:nvPr/>
          </p:nvGrpSpPr>
          <p:grpSpPr>
            <a:xfrm>
              <a:off x="1752600" y="1676400"/>
              <a:ext cx="385042" cy="381000"/>
              <a:chOff x="2057400" y="1676400"/>
              <a:chExt cx="385042" cy="381000"/>
            </a:xfrm>
          </p:grpSpPr>
          <p:sp>
            <p:nvSpPr>
              <p:cNvPr id="11" name="Oval 10"/>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1</a:t>
                </a:r>
              </a:p>
            </p:txBody>
          </p:sp>
        </p:grpSp>
        <p:grpSp>
          <p:nvGrpSpPr>
            <p:cNvPr id="13" name="Group 12"/>
            <p:cNvGrpSpPr/>
            <p:nvPr/>
          </p:nvGrpSpPr>
          <p:grpSpPr>
            <a:xfrm>
              <a:off x="304800" y="2895600"/>
              <a:ext cx="385042" cy="381000"/>
              <a:chOff x="2057400" y="1676400"/>
              <a:chExt cx="385042" cy="381000"/>
            </a:xfrm>
          </p:grpSpPr>
          <p:sp>
            <p:nvSpPr>
              <p:cNvPr id="14" name="Oval 13"/>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2</a:t>
                </a:r>
              </a:p>
            </p:txBody>
          </p:sp>
        </p:grpSp>
        <p:grpSp>
          <p:nvGrpSpPr>
            <p:cNvPr id="16" name="Group 15"/>
            <p:cNvGrpSpPr/>
            <p:nvPr/>
          </p:nvGrpSpPr>
          <p:grpSpPr>
            <a:xfrm>
              <a:off x="1748558" y="2895600"/>
              <a:ext cx="385042" cy="381000"/>
              <a:chOff x="2057400" y="1676400"/>
              <a:chExt cx="385042" cy="381000"/>
            </a:xfrm>
          </p:grpSpPr>
          <p:sp>
            <p:nvSpPr>
              <p:cNvPr id="17" name="Oval 16"/>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3</a:t>
                </a:r>
              </a:p>
            </p:txBody>
          </p:sp>
        </p:grpSp>
        <p:cxnSp>
          <p:nvCxnSpPr>
            <p:cNvPr id="19" name="Straight Arrow Connector 18"/>
            <p:cNvCxnSpPr>
              <a:stCxn id="8" idx="6"/>
              <a:endCxn id="12" idx="1"/>
            </p:cNvCxnSpPr>
            <p:nvPr/>
          </p:nvCxnSpPr>
          <p:spPr>
            <a:xfrm flipV="1">
              <a:off x="685800" y="1861066"/>
              <a:ext cx="1066800" cy="5834"/>
            </a:xfrm>
            <a:prstGeom prst="straightConnector1">
              <a:avLst/>
            </a:prstGeom>
            <a:ln w="63500">
              <a:solidFill>
                <a:srgbClr val="FF0000"/>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8" idx="4"/>
              <a:endCxn id="15" idx="0"/>
            </p:cNvCxnSpPr>
            <p:nvPr/>
          </p:nvCxnSpPr>
          <p:spPr>
            <a:xfrm>
              <a:off x="495300" y="2057400"/>
              <a:ext cx="2021" cy="8382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4" idx="6"/>
              <a:endCxn id="18" idx="1"/>
            </p:cNvCxnSpPr>
            <p:nvPr/>
          </p:nvCxnSpPr>
          <p:spPr>
            <a:xfrm flipV="1">
              <a:off x="685800" y="3080266"/>
              <a:ext cx="1062758" cy="5834"/>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1" idx="4"/>
              <a:endCxn id="18" idx="0"/>
            </p:cNvCxnSpPr>
            <p:nvPr/>
          </p:nvCxnSpPr>
          <p:spPr>
            <a:xfrm flipH="1">
              <a:off x="1941079" y="2057400"/>
              <a:ext cx="2021" cy="8382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609600" y="1981200"/>
              <a:ext cx="1219200" cy="9906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609600" y="1981200"/>
              <a:ext cx="1219200" cy="990600"/>
            </a:xfrm>
            <a:prstGeom prst="straightConnector1">
              <a:avLst/>
            </a:prstGeom>
            <a:ln w="63500">
              <a:solidFill>
                <a:srgbClr val="FF0000"/>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152401" y="3360003"/>
              <a:ext cx="2209800" cy="830997"/>
            </a:xfrm>
            <a:prstGeom prst="rect">
              <a:avLst/>
            </a:prstGeom>
            <a:noFill/>
          </p:spPr>
          <p:txBody>
            <a:bodyPr wrap="square" rtlCol="0">
              <a:spAutoFit/>
            </a:bodyPr>
            <a:lstStyle/>
            <a:p>
              <a:r>
                <a:rPr lang="en-US" sz="1600" dirty="0" smtClean="0"/>
                <a:t>A 4-node system with a distribution of the </a:t>
              </a:r>
              <a:r>
                <a:rPr lang="en-US" sz="1600" i="1" dirty="0" smtClean="0"/>
                <a:t>k</a:t>
              </a:r>
              <a:r>
                <a:rPr lang="en-US" sz="1600" dirty="0" smtClean="0"/>
                <a:t>=2 assumed sync faults</a:t>
              </a:r>
            </a:p>
          </p:txBody>
        </p:sp>
      </p:grpSp>
      <p:sp>
        <p:nvSpPr>
          <p:cNvPr id="25" name="Rounded Rectangular Callout 24"/>
          <p:cNvSpPr/>
          <p:nvPr/>
        </p:nvSpPr>
        <p:spPr>
          <a:xfrm>
            <a:off x="4190999" y="4267200"/>
            <a:ext cx="2286001" cy="762000"/>
          </a:xfrm>
          <a:prstGeom prst="wedgeRoundRectCallout">
            <a:avLst>
              <a:gd name="adj1" fmla="val -23372"/>
              <a:gd name="adj2" fmla="val -91256"/>
              <a:gd name="adj3" fmla="val 16667"/>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Discrete sync errors enable this</a:t>
            </a:r>
          </a:p>
        </p:txBody>
      </p:sp>
      <p:cxnSp>
        <p:nvCxnSpPr>
          <p:cNvPr id="27" name="Straight Connector 26"/>
          <p:cNvCxnSpPr/>
          <p:nvPr/>
        </p:nvCxnSpPr>
        <p:spPr>
          <a:xfrm>
            <a:off x="1295400" y="3962400"/>
            <a:ext cx="4724400" cy="0"/>
          </a:xfrm>
          <a:prstGeom prst="line">
            <a:avLst/>
          </a:prstGeom>
          <a:ln w="25400">
            <a:solidFill>
              <a:schemeClr val="accent6">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752600" y="3429000"/>
            <a:ext cx="4114800" cy="0"/>
          </a:xfrm>
          <a:prstGeom prst="line">
            <a:avLst/>
          </a:prstGeom>
          <a:ln w="25400">
            <a:solidFill>
              <a:schemeClr val="accent6">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5867400" y="2400300"/>
            <a:ext cx="1219200" cy="1028700"/>
          </a:xfrm>
          <a:prstGeom prst="line">
            <a:avLst/>
          </a:prstGeom>
          <a:ln w="25400">
            <a:solidFill>
              <a:schemeClr val="accent6">
                <a:lumMod val="7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7794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t>Q</a:t>
            </a:r>
            <a:r>
              <a:rPr lang="en-US" dirty="0" smtClean="0"/>
              <a:t>-Resilience</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A </a:t>
            </a:r>
            <a:r>
              <a:rPr lang="en-US" i="1" dirty="0" smtClean="0"/>
              <a:t>N</a:t>
            </a:r>
            <a:r>
              <a:rPr lang="en-US" dirty="0" smtClean="0"/>
              <a:t>-node system is </a:t>
            </a:r>
            <a:r>
              <a:rPr lang="en-US" b="1" i="1" dirty="0" smtClean="0">
                <a:solidFill>
                  <a:srgbClr val="C00000"/>
                </a:solidFill>
              </a:rPr>
              <a:t>Q</a:t>
            </a:r>
            <a:r>
              <a:rPr lang="en-US" b="1" dirty="0" smtClean="0">
                <a:solidFill>
                  <a:srgbClr val="C00000"/>
                </a:solidFill>
              </a:rPr>
              <a:t>-resilient</a:t>
            </a:r>
            <a:r>
              <a:rPr lang="en-US" dirty="0" smtClean="0"/>
              <a:t> if Algorithm 1 can correct any </a:t>
            </a:r>
            <a:r>
              <a:rPr lang="en-US" i="1" dirty="0" smtClean="0"/>
              <a:t>Q</a:t>
            </a:r>
            <a:r>
              <a:rPr lang="en-US" dirty="0" smtClean="0"/>
              <a:t> P2P sync faults.</a:t>
            </a:r>
          </a:p>
          <a:p>
            <a:endParaRPr lang="en-US" dirty="0" smtClean="0"/>
          </a:p>
          <a:p>
            <a:r>
              <a:rPr lang="en-US" i="1" dirty="0"/>
              <a:t>Q</a:t>
            </a:r>
            <a:r>
              <a:rPr lang="en-US" dirty="0" smtClean="0"/>
              <a:t>-resilience condition</a:t>
            </a:r>
          </a:p>
          <a:p>
            <a:pPr lvl="1"/>
            <a:r>
              <a:rPr lang="en-US" dirty="0"/>
              <a:t>For any </a:t>
            </a:r>
            <a:r>
              <a:rPr lang="en-US" i="1" dirty="0"/>
              <a:t>k</a:t>
            </a:r>
            <a:r>
              <a:rPr lang="en-US" dirty="0"/>
              <a:t> </a:t>
            </a:r>
            <a:r>
              <a:rPr lang="en-US" dirty="0" smtClean="0"/>
              <a:t>∈ [0, </a:t>
            </a:r>
            <a:r>
              <a:rPr lang="en-US" i="1" dirty="0" smtClean="0"/>
              <a:t>Q</a:t>
            </a:r>
            <a:r>
              <a:rPr lang="en-US" dirty="0" smtClean="0"/>
              <a:t>), the </a:t>
            </a:r>
            <a:r>
              <a:rPr lang="en-US" b="1" dirty="0" smtClean="0"/>
              <a:t>equation system</a:t>
            </a:r>
            <a:r>
              <a:rPr lang="en-US" dirty="0" smtClean="0"/>
              <a:t> with any distribution of the </a:t>
            </a:r>
            <a:r>
              <a:rPr lang="en-US" i="1" dirty="0" smtClean="0"/>
              <a:t>Q</a:t>
            </a:r>
            <a:r>
              <a:rPr lang="en-US" dirty="0" smtClean="0"/>
              <a:t> actual faults (</a:t>
            </a:r>
            <a:r>
              <a:rPr lang="en-US" dirty="0" err="1" smtClean="0"/>
              <a:t>d</a:t>
            </a:r>
            <a:r>
              <a:rPr lang="en-US" baseline="-25000" dirty="0" err="1" smtClean="0"/>
              <a:t>Q</a:t>
            </a:r>
            <a:r>
              <a:rPr lang="en-US" dirty="0" smtClean="0"/>
              <a:t>) and any distribution of the </a:t>
            </a:r>
            <a:r>
              <a:rPr lang="en-US" i="1" dirty="0" smtClean="0"/>
              <a:t>k</a:t>
            </a:r>
            <a:r>
              <a:rPr lang="en-US" dirty="0" smtClean="0"/>
              <a:t> assumed faults (</a:t>
            </a:r>
            <a:r>
              <a:rPr lang="en-US" dirty="0" err="1" smtClean="0"/>
              <a:t>d</a:t>
            </a:r>
            <a:r>
              <a:rPr lang="en-US" baseline="-25000" dirty="0" err="1" smtClean="0"/>
              <a:t>k</a:t>
            </a:r>
            <a:r>
              <a:rPr lang="en-US" dirty="0" smtClean="0"/>
              <a:t>) has </a:t>
            </a:r>
            <a:r>
              <a:rPr lang="en-US" b="1" dirty="0" smtClean="0">
                <a:solidFill>
                  <a:srgbClr val="0000FF"/>
                </a:solidFill>
              </a:rPr>
              <a:t>no solutions</a:t>
            </a:r>
            <a:r>
              <a:rPr lang="en-US" dirty="0" smtClean="0"/>
              <a:t>;</a:t>
            </a:r>
          </a:p>
          <a:p>
            <a:pPr lvl="1"/>
            <a:r>
              <a:rPr lang="en-US" dirty="0" smtClean="0"/>
              <a:t>When </a:t>
            </a:r>
            <a:r>
              <a:rPr lang="en-US" i="1" dirty="0" smtClean="0"/>
              <a:t>k</a:t>
            </a:r>
            <a:r>
              <a:rPr lang="en-US" dirty="0" smtClean="0"/>
              <a:t> = </a:t>
            </a:r>
            <a:r>
              <a:rPr lang="en-US" i="1" dirty="0" smtClean="0"/>
              <a:t>Q</a:t>
            </a:r>
            <a:r>
              <a:rPr lang="en-US" dirty="0" smtClean="0"/>
              <a:t>, for any </a:t>
            </a:r>
            <a:r>
              <a:rPr lang="en-US" dirty="0" err="1" smtClean="0"/>
              <a:t>d</a:t>
            </a:r>
            <a:r>
              <a:rPr lang="en-US" baseline="-25000" dirty="0" err="1" smtClean="0"/>
              <a:t>Q</a:t>
            </a:r>
            <a:r>
              <a:rPr lang="en-US" dirty="0" smtClean="0"/>
              <a:t> and any </a:t>
            </a:r>
            <a:r>
              <a:rPr lang="en-US" dirty="0" err="1" smtClean="0"/>
              <a:t>d</a:t>
            </a:r>
            <a:r>
              <a:rPr lang="en-US" baseline="-25000" dirty="0" err="1" smtClean="0"/>
              <a:t>k</a:t>
            </a:r>
            <a:endParaRPr lang="en-US" baseline="-25000" dirty="0" smtClean="0"/>
          </a:p>
          <a:p>
            <a:pPr lvl="2"/>
            <a:r>
              <a:rPr lang="en-US" dirty="0" smtClean="0"/>
              <a:t>If </a:t>
            </a:r>
            <a:r>
              <a:rPr lang="en-US" dirty="0" err="1" smtClean="0"/>
              <a:t>d</a:t>
            </a:r>
            <a:r>
              <a:rPr lang="en-US" baseline="-25000" dirty="0" err="1" smtClean="0"/>
              <a:t>Q</a:t>
            </a:r>
            <a:r>
              <a:rPr lang="en-US" dirty="0" smtClean="0"/>
              <a:t> = </a:t>
            </a:r>
            <a:r>
              <a:rPr lang="en-US" dirty="0" err="1" smtClean="0"/>
              <a:t>d</a:t>
            </a:r>
            <a:r>
              <a:rPr lang="en-US" baseline="-25000" dirty="0" err="1" smtClean="0"/>
              <a:t>k</a:t>
            </a:r>
            <a:r>
              <a:rPr lang="en-US" dirty="0" smtClean="0"/>
              <a:t>, the </a:t>
            </a:r>
            <a:r>
              <a:rPr lang="en-US" b="1" dirty="0" smtClean="0"/>
              <a:t>equation system</a:t>
            </a:r>
            <a:r>
              <a:rPr lang="en-US" dirty="0" smtClean="0"/>
              <a:t> has </a:t>
            </a:r>
            <a:r>
              <a:rPr lang="en-US" b="1" dirty="0" smtClean="0">
                <a:solidFill>
                  <a:srgbClr val="0000FF"/>
                </a:solidFill>
              </a:rPr>
              <a:t>a unique solution*</a:t>
            </a:r>
            <a:endParaRPr lang="en-US" dirty="0" smtClean="0"/>
          </a:p>
          <a:p>
            <a:pPr lvl="2"/>
            <a:r>
              <a:rPr lang="en-US" dirty="0" smtClean="0"/>
              <a:t>Otherwise, the </a:t>
            </a:r>
            <a:r>
              <a:rPr lang="en-US" b="1" dirty="0" smtClean="0"/>
              <a:t>equation system</a:t>
            </a:r>
            <a:r>
              <a:rPr lang="en-US" dirty="0" smtClean="0"/>
              <a:t> has </a:t>
            </a:r>
            <a:r>
              <a:rPr lang="en-US" b="1" dirty="0" smtClean="0">
                <a:solidFill>
                  <a:srgbClr val="0000FF"/>
                </a:solidFill>
              </a:rPr>
              <a:t>no solutions</a:t>
            </a:r>
            <a:r>
              <a:rPr lang="en-US" dirty="0" smtClean="0"/>
              <a:t>.</a:t>
            </a:r>
            <a:endParaRPr lang="en-US" dirty="0"/>
          </a:p>
        </p:txBody>
      </p:sp>
      <p:sp>
        <p:nvSpPr>
          <p:cNvPr id="4" name="Slide Number Placeholder 3"/>
          <p:cNvSpPr>
            <a:spLocks noGrp="1"/>
          </p:cNvSpPr>
          <p:nvPr>
            <p:ph type="sldNum" sz="quarter" idx="12"/>
          </p:nvPr>
        </p:nvSpPr>
        <p:spPr/>
        <p:txBody>
          <a:bodyPr/>
          <a:lstStyle/>
          <a:p>
            <a:fld id="{46538FF8-3443-49D2-8207-2EBDBA7396FD}" type="slidenum">
              <a:rPr lang="en-US" smtClean="0"/>
              <a:t>14</a:t>
            </a:fld>
            <a:r>
              <a:rPr lang="en-US" dirty="0" smtClean="0"/>
              <a:t> / 22</a:t>
            </a:r>
            <a:endParaRPr lang="en-US" dirty="0"/>
          </a:p>
        </p:txBody>
      </p:sp>
      <p:sp>
        <p:nvSpPr>
          <p:cNvPr id="5" name="TextBox 4"/>
          <p:cNvSpPr txBox="1"/>
          <p:nvPr/>
        </p:nvSpPr>
        <p:spPr>
          <a:xfrm>
            <a:off x="884759" y="6031468"/>
            <a:ext cx="3839641" cy="369332"/>
          </a:xfrm>
          <a:prstGeom prst="rect">
            <a:avLst/>
          </a:prstGeom>
          <a:noFill/>
        </p:spPr>
        <p:txBody>
          <a:bodyPr wrap="none" rtlCol="0">
            <a:spAutoFit/>
          </a:bodyPr>
          <a:lstStyle/>
          <a:p>
            <a:r>
              <a:rPr lang="en-US" dirty="0" smtClean="0"/>
              <a:t>* This unique solution must be correct.</a:t>
            </a:r>
            <a:endParaRPr lang="en-US" dirty="0"/>
          </a:p>
        </p:txBody>
      </p:sp>
    </p:spTree>
    <p:extLst>
      <p:ext uri="{BB962C8B-B14F-4D97-AF65-F5344CB8AC3E}">
        <p14:creationId xmlns:p14="http://schemas.microsoft.com/office/powerpoint/2010/main" val="97624112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3657600"/>
            <a:ext cx="9144000" cy="1905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0" y="1524000"/>
            <a:ext cx="9144000" cy="1828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Resilience Bounds</a:t>
            </a:r>
            <a:endParaRPr lang="en-US" dirty="0"/>
          </a:p>
        </p:txBody>
      </p:sp>
      <p:sp>
        <p:nvSpPr>
          <p:cNvPr id="3" name="Content Placeholder 2"/>
          <p:cNvSpPr>
            <a:spLocks noGrp="1"/>
          </p:cNvSpPr>
          <p:nvPr>
            <p:ph idx="1"/>
          </p:nvPr>
        </p:nvSpPr>
        <p:spPr/>
        <p:txBody>
          <a:bodyPr/>
          <a:lstStyle/>
          <a:p>
            <a:r>
              <a:rPr lang="en-US" i="1" dirty="0" err="1"/>
              <a:t>f</a:t>
            </a:r>
            <a:r>
              <a:rPr lang="en-US" i="1" baseline="-25000" dirty="0" err="1"/>
              <a:t>l</a:t>
            </a:r>
            <a:r>
              <a:rPr lang="en-US" dirty="0"/>
              <a:t>(</a:t>
            </a:r>
            <a:r>
              <a:rPr lang="en-US" i="1" dirty="0"/>
              <a:t>N</a:t>
            </a:r>
            <a:r>
              <a:rPr lang="en-US" dirty="0"/>
              <a:t>) is a </a:t>
            </a:r>
            <a:r>
              <a:rPr lang="en-US" b="1" dirty="0"/>
              <a:t>lower bound of the maximum resilience</a:t>
            </a:r>
            <a:r>
              <a:rPr lang="en-US" dirty="0"/>
              <a:t> if any </a:t>
            </a:r>
            <a:r>
              <a:rPr lang="en-US" i="1" dirty="0"/>
              <a:t>N</a:t>
            </a:r>
            <a:r>
              <a:rPr lang="en-US" dirty="0"/>
              <a:t>-node network with Algorithm 1 is </a:t>
            </a:r>
            <a:r>
              <a:rPr lang="en-US" i="1" dirty="0"/>
              <a:t>Q</a:t>
            </a:r>
            <a:r>
              <a:rPr lang="en-US" dirty="0"/>
              <a:t>-resilient for </a:t>
            </a:r>
            <a:r>
              <a:rPr lang="en-US" i="1" dirty="0"/>
              <a:t>Q</a:t>
            </a:r>
            <a:r>
              <a:rPr lang="en-US" dirty="0"/>
              <a:t> ≤ </a:t>
            </a:r>
            <a:r>
              <a:rPr lang="en-US" i="1" dirty="0" err="1"/>
              <a:t>f</a:t>
            </a:r>
            <a:r>
              <a:rPr lang="en-US" i="1" baseline="-25000" dirty="0" err="1"/>
              <a:t>l</a:t>
            </a:r>
            <a:r>
              <a:rPr lang="en-US" dirty="0"/>
              <a:t>(</a:t>
            </a:r>
            <a:r>
              <a:rPr lang="en-US" i="1" dirty="0"/>
              <a:t>N</a:t>
            </a:r>
            <a:r>
              <a:rPr lang="en-US" dirty="0" smtClean="0"/>
              <a:t>).</a:t>
            </a:r>
          </a:p>
          <a:p>
            <a:endParaRPr lang="en-US" dirty="0"/>
          </a:p>
          <a:p>
            <a:r>
              <a:rPr lang="en-US" i="1" dirty="0" err="1"/>
              <a:t>f</a:t>
            </a:r>
            <a:r>
              <a:rPr lang="en-US" i="1" baseline="-25000" dirty="0" err="1"/>
              <a:t>u</a:t>
            </a:r>
            <a:r>
              <a:rPr lang="en-US" dirty="0"/>
              <a:t>(</a:t>
            </a:r>
            <a:r>
              <a:rPr lang="en-US" i="1" dirty="0"/>
              <a:t>N</a:t>
            </a:r>
            <a:r>
              <a:rPr lang="en-US" dirty="0"/>
              <a:t>) is an </a:t>
            </a:r>
            <a:r>
              <a:rPr lang="en-US" b="1" dirty="0"/>
              <a:t>upper bound of the maximum resilience</a:t>
            </a:r>
            <a:r>
              <a:rPr lang="en-US" dirty="0"/>
              <a:t> if any </a:t>
            </a:r>
            <a:r>
              <a:rPr lang="en-US" i="1" dirty="0"/>
              <a:t>N</a:t>
            </a:r>
            <a:r>
              <a:rPr lang="en-US" dirty="0"/>
              <a:t>-node network with Algorithm 1 is </a:t>
            </a:r>
            <a:r>
              <a:rPr lang="en-US" u="sng" dirty="0"/>
              <a:t>not</a:t>
            </a:r>
            <a:r>
              <a:rPr lang="en-US" dirty="0"/>
              <a:t> </a:t>
            </a:r>
            <a:r>
              <a:rPr lang="en-US" i="1" dirty="0"/>
              <a:t>Q</a:t>
            </a:r>
            <a:r>
              <a:rPr lang="en-US" dirty="0"/>
              <a:t>-resilient for </a:t>
            </a:r>
            <a:r>
              <a:rPr lang="en-US" i="1" dirty="0"/>
              <a:t>Q</a:t>
            </a:r>
            <a:r>
              <a:rPr lang="en-US" dirty="0"/>
              <a:t> &gt; </a:t>
            </a:r>
            <a:r>
              <a:rPr lang="en-US" i="1" dirty="0" err="1"/>
              <a:t>f</a:t>
            </a:r>
            <a:r>
              <a:rPr lang="en-US" i="1" baseline="-25000" dirty="0" err="1"/>
              <a:t>u</a:t>
            </a:r>
            <a:r>
              <a:rPr lang="en-US" dirty="0"/>
              <a:t>(</a:t>
            </a:r>
            <a:r>
              <a:rPr lang="en-US" i="1" dirty="0"/>
              <a:t>N</a:t>
            </a:r>
            <a:r>
              <a:rPr lang="en-US" dirty="0"/>
              <a:t>).</a:t>
            </a:r>
          </a:p>
        </p:txBody>
      </p:sp>
      <p:sp>
        <p:nvSpPr>
          <p:cNvPr id="4" name="Slide Number Placeholder 3"/>
          <p:cNvSpPr>
            <a:spLocks noGrp="1"/>
          </p:cNvSpPr>
          <p:nvPr>
            <p:ph type="sldNum" sz="quarter" idx="12"/>
          </p:nvPr>
        </p:nvSpPr>
        <p:spPr/>
        <p:txBody>
          <a:bodyPr/>
          <a:lstStyle/>
          <a:p>
            <a:fld id="{46538FF8-3443-49D2-8207-2EBDBA7396FD}" type="slidenum">
              <a:rPr lang="en-US" smtClean="0"/>
              <a:t>15</a:t>
            </a:fld>
            <a:r>
              <a:rPr lang="en-US" dirty="0" smtClean="0"/>
              <a:t> / 22</a:t>
            </a:r>
            <a:endParaRPr lang="en-US" dirty="0"/>
          </a:p>
        </p:txBody>
      </p:sp>
    </p:spTree>
    <p:extLst>
      <p:ext uri="{BB962C8B-B14F-4D97-AF65-F5344CB8AC3E}">
        <p14:creationId xmlns:p14="http://schemas.microsoft.com/office/powerpoint/2010/main" val="36892430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solidFill>
                  <a:schemeClr val="bg1">
                    <a:lumMod val="65000"/>
                  </a:schemeClr>
                </a:solidFill>
              </a:rPr>
              <a:t>Background</a:t>
            </a:r>
          </a:p>
          <a:p>
            <a:r>
              <a:rPr lang="en-US" dirty="0" smtClean="0">
                <a:solidFill>
                  <a:schemeClr val="bg1">
                    <a:lumMod val="65000"/>
                  </a:schemeClr>
                </a:solidFill>
              </a:rPr>
              <a:t>Problem Definition</a:t>
            </a:r>
          </a:p>
          <a:p>
            <a:r>
              <a:rPr lang="en-US" b="1" dirty="0" smtClean="0"/>
              <a:t>Analysis &amp; Results</a:t>
            </a:r>
          </a:p>
          <a:p>
            <a:r>
              <a:rPr lang="en-US" dirty="0" smtClean="0">
                <a:solidFill>
                  <a:schemeClr val="bg1">
                    <a:lumMod val="65000"/>
                  </a:schemeClr>
                </a:solidFill>
              </a:rPr>
              <a:t>Conclusion</a:t>
            </a:r>
            <a:endParaRPr lang="en-US" dirty="0">
              <a:solidFill>
                <a:schemeClr val="bg1">
                  <a:lumMod val="65000"/>
                </a:schemeClr>
              </a:solidFill>
            </a:endParaRPr>
          </a:p>
        </p:txBody>
      </p:sp>
      <p:sp>
        <p:nvSpPr>
          <p:cNvPr id="4" name="Slide Number Placeholder 3"/>
          <p:cNvSpPr>
            <a:spLocks noGrp="1"/>
          </p:cNvSpPr>
          <p:nvPr>
            <p:ph type="sldNum" sz="quarter" idx="12"/>
          </p:nvPr>
        </p:nvSpPr>
        <p:spPr/>
        <p:txBody>
          <a:bodyPr/>
          <a:lstStyle/>
          <a:p>
            <a:fld id="{46538FF8-3443-49D2-8207-2EBDBA7396FD}" type="slidenum">
              <a:rPr lang="en-US" smtClean="0"/>
              <a:t>16</a:t>
            </a:fld>
            <a:r>
              <a:rPr lang="en-US" dirty="0" smtClean="0"/>
              <a:t> / 22</a:t>
            </a:r>
            <a:endParaRPr lang="en-US" dirty="0"/>
          </a:p>
        </p:txBody>
      </p:sp>
    </p:spTree>
    <p:extLst>
      <p:ext uri="{BB962C8B-B14F-4D97-AF65-F5344CB8AC3E}">
        <p14:creationId xmlns:p14="http://schemas.microsoft.com/office/powerpoint/2010/main" val="17747830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Analysis Approach</a:t>
            </a:r>
            <a:endParaRPr lang="en-US" dirty="0"/>
          </a:p>
        </p:txBody>
      </p:sp>
      <p:sp>
        <p:nvSpPr>
          <p:cNvPr id="4" name="Slide Number Placeholder 3"/>
          <p:cNvSpPr>
            <a:spLocks noGrp="1"/>
          </p:cNvSpPr>
          <p:nvPr>
            <p:ph type="sldNum" sz="quarter" idx="12"/>
          </p:nvPr>
        </p:nvSpPr>
        <p:spPr/>
        <p:txBody>
          <a:bodyPr/>
          <a:lstStyle/>
          <a:p>
            <a:fld id="{46538FF8-3443-49D2-8207-2EBDBA7396FD}" type="slidenum">
              <a:rPr lang="en-US" smtClean="0"/>
              <a:t>17</a:t>
            </a:fld>
            <a:r>
              <a:rPr lang="en-US" dirty="0" smtClean="0"/>
              <a:t> / 22</a:t>
            </a:r>
            <a:endParaRPr lang="en-US" dirty="0"/>
          </a:p>
        </p:txBody>
      </p:sp>
      <p:sp>
        <p:nvSpPr>
          <p:cNvPr id="5" name="Rectangle 4"/>
          <p:cNvSpPr/>
          <p:nvPr/>
        </p:nvSpPr>
        <p:spPr>
          <a:xfrm>
            <a:off x="0" y="1752600"/>
            <a:ext cx="9144000" cy="1676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ontent Placeholder 28"/>
          <p:cNvGraphicFramePr>
            <a:graphicFrameLocks noGrp="1" noChangeAspect="1"/>
          </p:cNvGraphicFramePr>
          <p:nvPr>
            <p:ph idx="1"/>
            <p:extLst>
              <p:ext uri="{D42A27DB-BD31-4B8C-83A1-F6EECF244321}">
                <p14:modId xmlns:p14="http://schemas.microsoft.com/office/powerpoint/2010/main" val="2268565574"/>
              </p:ext>
            </p:extLst>
          </p:nvPr>
        </p:nvGraphicFramePr>
        <p:xfrm>
          <a:off x="2821792" y="2493963"/>
          <a:ext cx="3502808" cy="782637"/>
        </p:xfrm>
        <a:graphic>
          <a:graphicData uri="http://schemas.openxmlformats.org/presentationml/2006/ole">
            <mc:AlternateContent xmlns:mc="http://schemas.openxmlformats.org/markup-compatibility/2006">
              <mc:Choice xmlns:v="urn:schemas-microsoft-com:vml" Requires="v">
                <p:oleObj spid="_x0000_s8245" name="Microsoft Equation 3.0" r:id="rId3" imgW="1193760" imgH="266400" progId="Equation.3">
                  <p:embed/>
                </p:oleObj>
              </mc:Choice>
              <mc:Fallback>
                <p:oleObj name="Microsoft Equation 3.0" r:id="rId3" imgW="1193760" imgH="266400" progId="Equation.3">
                  <p:embed/>
                  <p:pic>
                    <p:nvPicPr>
                      <p:cNvPr id="0" name=""/>
                      <p:cNvPicPr/>
                      <p:nvPr/>
                    </p:nvPicPr>
                    <p:blipFill>
                      <a:blip r:embed="rId4"/>
                      <a:stretch>
                        <a:fillRect/>
                      </a:stretch>
                    </p:blipFill>
                    <p:spPr>
                      <a:xfrm>
                        <a:off x="2821792" y="2493963"/>
                        <a:ext cx="3502808" cy="782637"/>
                      </a:xfrm>
                      <a:prstGeom prst="rect">
                        <a:avLst/>
                      </a:prstGeom>
                    </p:spPr>
                  </p:pic>
                </p:oleObj>
              </mc:Fallback>
            </mc:AlternateContent>
          </a:graphicData>
        </a:graphic>
      </p:graphicFrame>
      <p:sp>
        <p:nvSpPr>
          <p:cNvPr id="7" name="TextBox 6"/>
          <p:cNvSpPr txBox="1"/>
          <p:nvPr/>
        </p:nvSpPr>
        <p:spPr>
          <a:xfrm>
            <a:off x="315897" y="1884426"/>
            <a:ext cx="7571303" cy="400110"/>
          </a:xfrm>
          <a:prstGeom prst="rect">
            <a:avLst/>
          </a:prstGeom>
          <a:noFill/>
        </p:spPr>
        <p:txBody>
          <a:bodyPr wrap="none" rtlCol="0">
            <a:spAutoFit/>
          </a:bodyPr>
          <a:lstStyle/>
          <a:p>
            <a:r>
              <a:rPr lang="en-US" sz="2000" b="1" dirty="0" smtClean="0"/>
              <a:t>The </a:t>
            </a:r>
            <a:r>
              <a:rPr lang="en-US" sz="2000" b="1" dirty="0" smtClean="0">
                <a:solidFill>
                  <a:srgbClr val="C00000"/>
                </a:solidFill>
              </a:rPr>
              <a:t>equation system</a:t>
            </a:r>
            <a:r>
              <a:rPr lang="en-US" sz="2000" b="1" dirty="0"/>
              <a:t> </a:t>
            </a:r>
            <a:r>
              <a:rPr lang="en-US" sz="2000" b="1" dirty="0" smtClean="0"/>
              <a:t>used for estimating clock offsets and sync faults </a:t>
            </a:r>
            <a:endParaRPr lang="en-US" sz="2000" b="1" dirty="0" smtClean="0">
              <a:solidFill>
                <a:srgbClr val="C00000"/>
              </a:solidFill>
            </a:endParaRPr>
          </a:p>
        </p:txBody>
      </p:sp>
      <p:sp>
        <p:nvSpPr>
          <p:cNvPr id="8" name="Rectangle 7"/>
          <p:cNvSpPr/>
          <p:nvPr/>
        </p:nvSpPr>
        <p:spPr>
          <a:xfrm>
            <a:off x="0" y="3810000"/>
            <a:ext cx="9144000" cy="17526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Content Placeholder 28"/>
          <p:cNvGraphicFramePr>
            <a:graphicFrameLocks noChangeAspect="1"/>
          </p:cNvGraphicFramePr>
          <p:nvPr>
            <p:extLst>
              <p:ext uri="{D42A27DB-BD31-4B8C-83A1-F6EECF244321}">
                <p14:modId xmlns:p14="http://schemas.microsoft.com/office/powerpoint/2010/main" val="2985993001"/>
              </p:ext>
            </p:extLst>
          </p:nvPr>
        </p:nvGraphicFramePr>
        <p:xfrm>
          <a:off x="2438401" y="4551364"/>
          <a:ext cx="4343399" cy="786635"/>
        </p:xfrm>
        <a:graphic>
          <a:graphicData uri="http://schemas.openxmlformats.org/presentationml/2006/ole">
            <mc:AlternateContent xmlns:mc="http://schemas.openxmlformats.org/markup-compatibility/2006">
              <mc:Choice xmlns:v="urn:schemas-microsoft-com:vml" Requires="v">
                <p:oleObj spid="_x0000_s8246" name="Microsoft Equation 3.0" r:id="rId5" imgW="1473120" imgH="266400" progId="Equation.3">
                  <p:embed/>
                </p:oleObj>
              </mc:Choice>
              <mc:Fallback>
                <p:oleObj name="Microsoft Equation 3.0" r:id="rId5" imgW="1473120" imgH="266400" progId="Equation.3">
                  <p:embed/>
                  <p:pic>
                    <p:nvPicPr>
                      <p:cNvPr id="0" name=""/>
                      <p:cNvPicPr/>
                      <p:nvPr/>
                    </p:nvPicPr>
                    <p:blipFill>
                      <a:blip r:embed="rId6"/>
                      <a:stretch>
                        <a:fillRect/>
                      </a:stretch>
                    </p:blipFill>
                    <p:spPr>
                      <a:xfrm>
                        <a:off x="2438401" y="4551364"/>
                        <a:ext cx="4343399" cy="786635"/>
                      </a:xfrm>
                      <a:prstGeom prst="rect">
                        <a:avLst/>
                      </a:prstGeom>
                    </p:spPr>
                  </p:pic>
                </p:oleObj>
              </mc:Fallback>
            </mc:AlternateContent>
          </a:graphicData>
        </a:graphic>
      </p:graphicFrame>
      <p:sp>
        <p:nvSpPr>
          <p:cNvPr id="10" name="TextBox 9"/>
          <p:cNvSpPr txBox="1"/>
          <p:nvPr/>
        </p:nvSpPr>
        <p:spPr>
          <a:xfrm>
            <a:off x="315897" y="3941826"/>
            <a:ext cx="5759141" cy="400110"/>
          </a:xfrm>
          <a:prstGeom prst="rect">
            <a:avLst/>
          </a:prstGeom>
          <a:noFill/>
        </p:spPr>
        <p:txBody>
          <a:bodyPr wrap="none" rtlCol="0">
            <a:spAutoFit/>
          </a:bodyPr>
          <a:lstStyle/>
          <a:p>
            <a:r>
              <a:rPr lang="en-US" sz="2000" b="1" dirty="0" smtClean="0"/>
              <a:t>The </a:t>
            </a:r>
            <a:r>
              <a:rPr lang="en-US" sz="2000" b="1" dirty="0" smtClean="0">
                <a:solidFill>
                  <a:srgbClr val="C00000"/>
                </a:solidFill>
              </a:rPr>
              <a:t>equation system</a:t>
            </a:r>
            <a:r>
              <a:rPr lang="en-US" sz="2000" b="1" dirty="0"/>
              <a:t> </a:t>
            </a:r>
            <a:r>
              <a:rPr lang="en-US" sz="2000" b="1" dirty="0" smtClean="0"/>
              <a:t>used for analyzing </a:t>
            </a:r>
            <a:r>
              <a:rPr lang="en-US" sz="2000" b="1" i="1" dirty="0" smtClean="0"/>
              <a:t>Q</a:t>
            </a:r>
            <a:r>
              <a:rPr lang="en-US" sz="2000" b="1" dirty="0" smtClean="0"/>
              <a:t>-resilience </a:t>
            </a:r>
            <a:endParaRPr lang="en-US" sz="2000" b="1" dirty="0" smtClean="0">
              <a:solidFill>
                <a:srgbClr val="C00000"/>
              </a:solidFill>
            </a:endParaRPr>
          </a:p>
        </p:txBody>
      </p:sp>
    </p:spTree>
    <p:extLst>
      <p:ext uri="{BB962C8B-B14F-4D97-AF65-F5344CB8AC3E}">
        <p14:creationId xmlns:p14="http://schemas.microsoft.com/office/powerpoint/2010/main" val="11142506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Rectangle 98"/>
          <p:cNvSpPr/>
          <p:nvPr/>
        </p:nvSpPr>
        <p:spPr>
          <a:xfrm>
            <a:off x="6172200" y="1752600"/>
            <a:ext cx="2590800" cy="411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p:cNvSpPr/>
          <p:nvPr/>
        </p:nvSpPr>
        <p:spPr>
          <a:xfrm>
            <a:off x="3276600" y="1752600"/>
            <a:ext cx="2590800" cy="411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p:cNvSpPr/>
          <p:nvPr/>
        </p:nvSpPr>
        <p:spPr>
          <a:xfrm>
            <a:off x="381000" y="1752600"/>
            <a:ext cx="2590800" cy="411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228600"/>
            <a:ext cx="8229600" cy="1143000"/>
          </a:xfrm>
        </p:spPr>
        <p:txBody>
          <a:bodyPr/>
          <a:lstStyle/>
          <a:p>
            <a:r>
              <a:rPr lang="en-US" dirty="0" smtClean="0"/>
              <a:t>Resilience of Certain Cases</a:t>
            </a:r>
            <a:endParaRPr lang="en-US" dirty="0"/>
          </a:p>
        </p:txBody>
      </p:sp>
      <p:sp>
        <p:nvSpPr>
          <p:cNvPr id="4" name="Slide Number Placeholder 3"/>
          <p:cNvSpPr>
            <a:spLocks noGrp="1"/>
          </p:cNvSpPr>
          <p:nvPr>
            <p:ph type="sldNum" sz="quarter" idx="12"/>
          </p:nvPr>
        </p:nvSpPr>
        <p:spPr/>
        <p:txBody>
          <a:bodyPr/>
          <a:lstStyle/>
          <a:p>
            <a:fld id="{46538FF8-3443-49D2-8207-2EBDBA7396FD}" type="slidenum">
              <a:rPr lang="en-US" smtClean="0"/>
              <a:t>18</a:t>
            </a:fld>
            <a:r>
              <a:rPr lang="en-US" dirty="0" smtClean="0"/>
              <a:t> / 22</a:t>
            </a:r>
            <a:endParaRPr lang="en-US" dirty="0"/>
          </a:p>
        </p:txBody>
      </p:sp>
      <p:grpSp>
        <p:nvGrpSpPr>
          <p:cNvPr id="88" name="Group 87"/>
          <p:cNvGrpSpPr/>
          <p:nvPr/>
        </p:nvGrpSpPr>
        <p:grpSpPr>
          <a:xfrm>
            <a:off x="3657600" y="2133600"/>
            <a:ext cx="1832842" cy="1600200"/>
            <a:chOff x="834158" y="2971800"/>
            <a:chExt cx="1832842" cy="1600200"/>
          </a:xfrm>
        </p:grpSpPr>
        <p:grpSp>
          <p:nvGrpSpPr>
            <p:cNvPr id="5" name="Group 4"/>
            <p:cNvGrpSpPr/>
            <p:nvPr/>
          </p:nvGrpSpPr>
          <p:grpSpPr>
            <a:xfrm>
              <a:off x="834158" y="2971800"/>
              <a:ext cx="385042" cy="381000"/>
              <a:chOff x="2057400" y="1676400"/>
              <a:chExt cx="385042" cy="381000"/>
            </a:xfrm>
          </p:grpSpPr>
          <p:sp>
            <p:nvSpPr>
              <p:cNvPr id="6" name="Oval 5"/>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smtClean="0"/>
                  <a:t>0</a:t>
                </a:r>
                <a:endParaRPr lang="en-US" baseline="-25000" dirty="0"/>
              </a:p>
            </p:txBody>
          </p:sp>
        </p:grpSp>
        <p:grpSp>
          <p:nvGrpSpPr>
            <p:cNvPr id="8" name="Group 7"/>
            <p:cNvGrpSpPr/>
            <p:nvPr/>
          </p:nvGrpSpPr>
          <p:grpSpPr>
            <a:xfrm>
              <a:off x="2281958" y="2971800"/>
              <a:ext cx="385042" cy="381000"/>
              <a:chOff x="2057400" y="1676400"/>
              <a:chExt cx="385042" cy="381000"/>
            </a:xfrm>
          </p:grpSpPr>
          <p:sp>
            <p:nvSpPr>
              <p:cNvPr id="9" name="Oval 8"/>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1</a:t>
                </a:r>
              </a:p>
            </p:txBody>
          </p:sp>
        </p:grpSp>
        <p:grpSp>
          <p:nvGrpSpPr>
            <p:cNvPr id="11" name="Group 10"/>
            <p:cNvGrpSpPr/>
            <p:nvPr/>
          </p:nvGrpSpPr>
          <p:grpSpPr>
            <a:xfrm>
              <a:off x="834158" y="4191000"/>
              <a:ext cx="385042" cy="381000"/>
              <a:chOff x="2057400" y="1676400"/>
              <a:chExt cx="385042" cy="381000"/>
            </a:xfrm>
          </p:grpSpPr>
          <p:sp>
            <p:nvSpPr>
              <p:cNvPr id="12" name="Oval 11"/>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2</a:t>
                </a:r>
              </a:p>
            </p:txBody>
          </p:sp>
        </p:grpSp>
        <p:grpSp>
          <p:nvGrpSpPr>
            <p:cNvPr id="14" name="Group 13"/>
            <p:cNvGrpSpPr/>
            <p:nvPr/>
          </p:nvGrpSpPr>
          <p:grpSpPr>
            <a:xfrm>
              <a:off x="2277916" y="4191000"/>
              <a:ext cx="385042" cy="381000"/>
              <a:chOff x="2057400" y="1676400"/>
              <a:chExt cx="385042" cy="381000"/>
            </a:xfrm>
          </p:grpSpPr>
          <p:sp>
            <p:nvSpPr>
              <p:cNvPr id="15" name="Oval 14"/>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3</a:t>
                </a:r>
              </a:p>
            </p:txBody>
          </p:sp>
        </p:grpSp>
        <p:cxnSp>
          <p:nvCxnSpPr>
            <p:cNvPr id="17" name="Straight Arrow Connector 16"/>
            <p:cNvCxnSpPr>
              <a:stCxn id="6" idx="6"/>
              <a:endCxn id="10" idx="1"/>
            </p:cNvCxnSpPr>
            <p:nvPr/>
          </p:nvCxnSpPr>
          <p:spPr>
            <a:xfrm flipV="1">
              <a:off x="1215158" y="3156466"/>
              <a:ext cx="1066800" cy="5834"/>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6" idx="4"/>
              <a:endCxn id="13" idx="0"/>
            </p:cNvCxnSpPr>
            <p:nvPr/>
          </p:nvCxnSpPr>
          <p:spPr>
            <a:xfrm>
              <a:off x="1024658" y="3352800"/>
              <a:ext cx="2021" cy="8382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2" idx="6"/>
              <a:endCxn id="16" idx="1"/>
            </p:cNvCxnSpPr>
            <p:nvPr/>
          </p:nvCxnSpPr>
          <p:spPr>
            <a:xfrm flipV="1">
              <a:off x="1215158" y="4375666"/>
              <a:ext cx="1062758" cy="5834"/>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4"/>
              <a:endCxn id="16" idx="0"/>
            </p:cNvCxnSpPr>
            <p:nvPr/>
          </p:nvCxnSpPr>
          <p:spPr>
            <a:xfrm flipH="1">
              <a:off x="2470437" y="3352800"/>
              <a:ext cx="2021" cy="8382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1138958" y="3276600"/>
              <a:ext cx="1219200" cy="9906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1138958" y="3276600"/>
              <a:ext cx="1219200" cy="9906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grpSp>
      <p:grpSp>
        <p:nvGrpSpPr>
          <p:cNvPr id="89" name="Group 88"/>
          <p:cNvGrpSpPr/>
          <p:nvPr/>
        </p:nvGrpSpPr>
        <p:grpSpPr>
          <a:xfrm>
            <a:off x="766042" y="2362200"/>
            <a:ext cx="1824758" cy="1219200"/>
            <a:chOff x="838200" y="1295400"/>
            <a:chExt cx="1824758" cy="1219200"/>
          </a:xfrm>
        </p:grpSpPr>
        <p:grpSp>
          <p:nvGrpSpPr>
            <p:cNvPr id="23" name="Group 22"/>
            <p:cNvGrpSpPr/>
            <p:nvPr/>
          </p:nvGrpSpPr>
          <p:grpSpPr>
            <a:xfrm>
              <a:off x="1556037" y="1295400"/>
              <a:ext cx="385042" cy="381000"/>
              <a:chOff x="2057400" y="1676400"/>
              <a:chExt cx="385042" cy="381000"/>
            </a:xfrm>
          </p:grpSpPr>
          <p:sp>
            <p:nvSpPr>
              <p:cNvPr id="24" name="Oval 23"/>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smtClean="0"/>
                  <a:t>0</a:t>
                </a:r>
                <a:endParaRPr lang="en-US" baseline="-25000" dirty="0"/>
              </a:p>
            </p:txBody>
          </p:sp>
        </p:grpSp>
        <p:grpSp>
          <p:nvGrpSpPr>
            <p:cNvPr id="26" name="Group 25"/>
            <p:cNvGrpSpPr/>
            <p:nvPr/>
          </p:nvGrpSpPr>
          <p:grpSpPr>
            <a:xfrm>
              <a:off x="838200" y="2133600"/>
              <a:ext cx="385042" cy="381000"/>
              <a:chOff x="2057400" y="1676400"/>
              <a:chExt cx="385042" cy="381000"/>
            </a:xfrm>
          </p:grpSpPr>
          <p:sp>
            <p:nvSpPr>
              <p:cNvPr id="27" name="Oval 26"/>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1</a:t>
                </a:r>
              </a:p>
            </p:txBody>
          </p:sp>
        </p:grpSp>
        <p:grpSp>
          <p:nvGrpSpPr>
            <p:cNvPr id="29" name="Group 28"/>
            <p:cNvGrpSpPr/>
            <p:nvPr/>
          </p:nvGrpSpPr>
          <p:grpSpPr>
            <a:xfrm>
              <a:off x="2277916" y="2133600"/>
              <a:ext cx="385042" cy="381000"/>
              <a:chOff x="2057400" y="1676400"/>
              <a:chExt cx="385042" cy="381000"/>
            </a:xfrm>
          </p:grpSpPr>
          <p:sp>
            <p:nvSpPr>
              <p:cNvPr id="30" name="Oval 29"/>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Box 30"/>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smtClean="0"/>
                  <a:t>2</a:t>
                </a:r>
                <a:endParaRPr lang="en-US" baseline="-25000" dirty="0"/>
              </a:p>
            </p:txBody>
          </p:sp>
        </p:grpSp>
        <p:cxnSp>
          <p:nvCxnSpPr>
            <p:cNvPr id="55" name="Straight Arrow Connector 54"/>
            <p:cNvCxnSpPr/>
            <p:nvPr/>
          </p:nvCxnSpPr>
          <p:spPr>
            <a:xfrm flipV="1">
              <a:off x="1138958" y="1600200"/>
              <a:ext cx="465284" cy="6096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flipH="1" flipV="1">
              <a:off x="1893661" y="1600200"/>
              <a:ext cx="464497" cy="6096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stCxn id="28" idx="3"/>
              <a:endCxn id="30" idx="2"/>
            </p:cNvCxnSpPr>
            <p:nvPr/>
          </p:nvCxnSpPr>
          <p:spPr>
            <a:xfrm>
              <a:off x="1223242" y="2318266"/>
              <a:ext cx="1054674" cy="5834"/>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grpSp>
      <p:grpSp>
        <p:nvGrpSpPr>
          <p:cNvPr id="90" name="Group 89"/>
          <p:cNvGrpSpPr/>
          <p:nvPr/>
        </p:nvGrpSpPr>
        <p:grpSpPr>
          <a:xfrm>
            <a:off x="6477000" y="2012372"/>
            <a:ext cx="1981200" cy="1842655"/>
            <a:chOff x="685800" y="4800600"/>
            <a:chExt cx="1981200" cy="1842655"/>
          </a:xfrm>
        </p:grpSpPr>
        <p:grpSp>
          <p:nvGrpSpPr>
            <p:cNvPr id="32" name="Group 31"/>
            <p:cNvGrpSpPr/>
            <p:nvPr/>
          </p:nvGrpSpPr>
          <p:grpSpPr>
            <a:xfrm>
              <a:off x="1519958" y="4800600"/>
              <a:ext cx="385042" cy="381000"/>
              <a:chOff x="2057400" y="1676400"/>
              <a:chExt cx="385042" cy="381000"/>
            </a:xfrm>
          </p:grpSpPr>
          <p:sp>
            <p:nvSpPr>
              <p:cNvPr id="33" name="Oval 32"/>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smtClean="0"/>
                  <a:t>0</a:t>
                </a:r>
                <a:endParaRPr lang="en-US" baseline="-25000" dirty="0"/>
              </a:p>
            </p:txBody>
          </p:sp>
        </p:grpSp>
        <p:grpSp>
          <p:nvGrpSpPr>
            <p:cNvPr id="35" name="Group 34"/>
            <p:cNvGrpSpPr/>
            <p:nvPr/>
          </p:nvGrpSpPr>
          <p:grpSpPr>
            <a:xfrm>
              <a:off x="685800" y="5410200"/>
              <a:ext cx="385042" cy="381000"/>
              <a:chOff x="2057400" y="1676400"/>
              <a:chExt cx="385042" cy="381000"/>
            </a:xfrm>
          </p:grpSpPr>
          <p:sp>
            <p:nvSpPr>
              <p:cNvPr id="36" name="Oval 35"/>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1</a:t>
                </a:r>
              </a:p>
            </p:txBody>
          </p:sp>
        </p:grpSp>
        <p:grpSp>
          <p:nvGrpSpPr>
            <p:cNvPr id="38" name="Group 37"/>
            <p:cNvGrpSpPr/>
            <p:nvPr/>
          </p:nvGrpSpPr>
          <p:grpSpPr>
            <a:xfrm>
              <a:off x="1062758" y="6262255"/>
              <a:ext cx="385042" cy="381000"/>
              <a:chOff x="2057400" y="1676400"/>
              <a:chExt cx="385042" cy="381000"/>
            </a:xfrm>
          </p:grpSpPr>
          <p:sp>
            <p:nvSpPr>
              <p:cNvPr id="39" name="Oval 38"/>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2</a:t>
                </a:r>
              </a:p>
            </p:txBody>
          </p:sp>
        </p:grpSp>
        <p:grpSp>
          <p:nvGrpSpPr>
            <p:cNvPr id="41" name="Group 40"/>
            <p:cNvGrpSpPr/>
            <p:nvPr/>
          </p:nvGrpSpPr>
          <p:grpSpPr>
            <a:xfrm>
              <a:off x="1937037" y="6248400"/>
              <a:ext cx="385042" cy="381000"/>
              <a:chOff x="2057400" y="1676400"/>
              <a:chExt cx="385042" cy="381000"/>
            </a:xfrm>
          </p:grpSpPr>
          <p:sp>
            <p:nvSpPr>
              <p:cNvPr id="42" name="Oval 41"/>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3</a:t>
                </a:r>
              </a:p>
            </p:txBody>
          </p:sp>
        </p:grpSp>
        <p:grpSp>
          <p:nvGrpSpPr>
            <p:cNvPr id="50" name="Group 49"/>
            <p:cNvGrpSpPr/>
            <p:nvPr/>
          </p:nvGrpSpPr>
          <p:grpSpPr>
            <a:xfrm>
              <a:off x="2281958" y="5410200"/>
              <a:ext cx="385042" cy="381000"/>
              <a:chOff x="2057400" y="1676400"/>
              <a:chExt cx="385042" cy="381000"/>
            </a:xfrm>
          </p:grpSpPr>
          <p:sp>
            <p:nvSpPr>
              <p:cNvPr id="51" name="Oval 50"/>
              <p:cNvSpPr/>
              <p:nvPr/>
            </p:nvSpPr>
            <p:spPr>
              <a:xfrm>
                <a:off x="2057400" y="1676400"/>
                <a:ext cx="381000" cy="381000"/>
              </a:xfrm>
              <a:prstGeom prst="ellipse">
                <a:avLst/>
              </a:prstGeom>
              <a:solidFill>
                <a:schemeClr val="accent6">
                  <a:lumMod val="20000"/>
                  <a:lumOff val="8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TextBox 51"/>
              <p:cNvSpPr txBox="1"/>
              <p:nvPr/>
            </p:nvSpPr>
            <p:spPr>
              <a:xfrm>
                <a:off x="2057400" y="1676400"/>
                <a:ext cx="385042" cy="369332"/>
              </a:xfrm>
              <a:prstGeom prst="rect">
                <a:avLst/>
              </a:prstGeom>
              <a:noFill/>
            </p:spPr>
            <p:txBody>
              <a:bodyPr wrap="none" rtlCol="0">
                <a:spAutoFit/>
              </a:bodyPr>
              <a:lstStyle/>
              <a:p>
                <a:r>
                  <a:rPr lang="en-US" i="1" dirty="0" smtClean="0"/>
                  <a:t>n</a:t>
                </a:r>
                <a:r>
                  <a:rPr lang="en-US" baseline="-25000" dirty="0"/>
                  <a:t>3</a:t>
                </a:r>
              </a:p>
            </p:txBody>
          </p:sp>
        </p:grpSp>
        <p:cxnSp>
          <p:nvCxnSpPr>
            <p:cNvPr id="63" name="Straight Arrow Connector 62"/>
            <p:cNvCxnSpPr/>
            <p:nvPr/>
          </p:nvCxnSpPr>
          <p:spPr>
            <a:xfrm flipV="1">
              <a:off x="1030721" y="5105400"/>
              <a:ext cx="531379" cy="386834"/>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a:off x="958563" y="5791200"/>
              <a:ext cx="180395" cy="527566"/>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p:nvPr/>
          </p:nvCxnSpPr>
          <p:spPr>
            <a:xfrm flipH="1" flipV="1">
              <a:off x="1869931" y="5112327"/>
              <a:ext cx="488227" cy="386834"/>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endCxn id="52" idx="2"/>
            </p:cNvCxnSpPr>
            <p:nvPr/>
          </p:nvCxnSpPr>
          <p:spPr>
            <a:xfrm flipV="1">
              <a:off x="2209800" y="5779532"/>
              <a:ext cx="264679" cy="545068"/>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endCxn id="42" idx="2"/>
            </p:cNvCxnSpPr>
            <p:nvPr/>
          </p:nvCxnSpPr>
          <p:spPr>
            <a:xfrm>
              <a:off x="1449350" y="6438900"/>
              <a:ext cx="487687" cy="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endCxn id="33" idx="4"/>
            </p:cNvCxnSpPr>
            <p:nvPr/>
          </p:nvCxnSpPr>
          <p:spPr>
            <a:xfrm flipV="1">
              <a:off x="1285095" y="5181600"/>
              <a:ext cx="425363" cy="1080655"/>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stCxn id="43" idx="0"/>
            </p:cNvCxnSpPr>
            <p:nvPr/>
          </p:nvCxnSpPr>
          <p:spPr>
            <a:xfrm flipH="1" flipV="1">
              <a:off x="1768718" y="5181600"/>
              <a:ext cx="360840" cy="106680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p:nvPr/>
          </p:nvCxnSpPr>
          <p:spPr>
            <a:xfrm flipV="1">
              <a:off x="1390372" y="5715000"/>
              <a:ext cx="891586" cy="604860"/>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p:nvPr/>
          </p:nvCxnSpPr>
          <p:spPr>
            <a:xfrm flipH="1" flipV="1">
              <a:off x="1048760" y="5721927"/>
              <a:ext cx="912280" cy="602673"/>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stCxn id="52" idx="1"/>
            </p:cNvCxnSpPr>
            <p:nvPr/>
          </p:nvCxnSpPr>
          <p:spPr>
            <a:xfrm flipH="1" flipV="1">
              <a:off x="1070842" y="5576950"/>
              <a:ext cx="1211116" cy="17916"/>
            </a:xfrm>
            <a:prstGeom prst="straightConnector1">
              <a:avLst/>
            </a:prstGeom>
            <a:ln w="25400">
              <a:solidFill>
                <a:schemeClr val="tx1">
                  <a:lumMod val="75000"/>
                  <a:lumOff val="25000"/>
                </a:schemeClr>
              </a:solidFill>
              <a:prstDash val="sysDash"/>
              <a:headEnd type="arrow"/>
              <a:tailEnd type="arrow"/>
            </a:ln>
          </p:spPr>
          <p:style>
            <a:lnRef idx="1">
              <a:schemeClr val="accent1"/>
            </a:lnRef>
            <a:fillRef idx="0">
              <a:schemeClr val="accent1"/>
            </a:fillRef>
            <a:effectRef idx="0">
              <a:schemeClr val="accent1"/>
            </a:effectRef>
            <a:fontRef idx="minor">
              <a:schemeClr val="tx1"/>
            </a:fontRef>
          </p:style>
        </p:cxnSp>
      </p:grpSp>
      <p:sp>
        <p:nvSpPr>
          <p:cNvPr id="91" name="TextBox 90"/>
          <p:cNvSpPr txBox="1"/>
          <p:nvPr/>
        </p:nvSpPr>
        <p:spPr>
          <a:xfrm>
            <a:off x="1371600" y="3962400"/>
            <a:ext cx="671979" cy="369332"/>
          </a:xfrm>
          <a:prstGeom prst="rect">
            <a:avLst/>
          </a:prstGeom>
          <a:noFill/>
        </p:spPr>
        <p:txBody>
          <a:bodyPr wrap="none" rtlCol="0">
            <a:spAutoFit/>
          </a:bodyPr>
          <a:lstStyle/>
          <a:p>
            <a:r>
              <a:rPr lang="en-US" i="1" dirty="0" smtClean="0"/>
              <a:t>N</a:t>
            </a:r>
            <a:r>
              <a:rPr lang="en-US" dirty="0" smtClean="0"/>
              <a:t> = 3</a:t>
            </a:r>
            <a:endParaRPr lang="en-US" dirty="0"/>
          </a:p>
        </p:txBody>
      </p:sp>
      <p:sp>
        <p:nvSpPr>
          <p:cNvPr id="92" name="TextBox 91"/>
          <p:cNvSpPr txBox="1"/>
          <p:nvPr/>
        </p:nvSpPr>
        <p:spPr>
          <a:xfrm>
            <a:off x="4204821" y="3962400"/>
            <a:ext cx="671979" cy="369332"/>
          </a:xfrm>
          <a:prstGeom prst="rect">
            <a:avLst/>
          </a:prstGeom>
          <a:noFill/>
        </p:spPr>
        <p:txBody>
          <a:bodyPr wrap="none" rtlCol="0">
            <a:spAutoFit/>
          </a:bodyPr>
          <a:lstStyle/>
          <a:p>
            <a:r>
              <a:rPr lang="en-US" i="1" dirty="0" smtClean="0"/>
              <a:t>N</a:t>
            </a:r>
            <a:r>
              <a:rPr lang="en-US" dirty="0" smtClean="0"/>
              <a:t> = 4</a:t>
            </a:r>
            <a:endParaRPr lang="en-US" dirty="0"/>
          </a:p>
        </p:txBody>
      </p:sp>
      <p:sp>
        <p:nvSpPr>
          <p:cNvPr id="93" name="TextBox 92"/>
          <p:cNvSpPr txBox="1"/>
          <p:nvPr/>
        </p:nvSpPr>
        <p:spPr>
          <a:xfrm>
            <a:off x="7162800" y="3962400"/>
            <a:ext cx="671979" cy="369332"/>
          </a:xfrm>
          <a:prstGeom prst="rect">
            <a:avLst/>
          </a:prstGeom>
          <a:noFill/>
        </p:spPr>
        <p:txBody>
          <a:bodyPr wrap="none" rtlCol="0">
            <a:spAutoFit/>
          </a:bodyPr>
          <a:lstStyle/>
          <a:p>
            <a:r>
              <a:rPr lang="en-US" i="1" dirty="0" smtClean="0"/>
              <a:t>N</a:t>
            </a:r>
            <a:r>
              <a:rPr lang="en-US" dirty="0" smtClean="0"/>
              <a:t> = 5</a:t>
            </a:r>
            <a:endParaRPr lang="en-US" dirty="0"/>
          </a:p>
        </p:txBody>
      </p:sp>
      <p:sp>
        <p:nvSpPr>
          <p:cNvPr id="94" name="TextBox 93"/>
          <p:cNvSpPr txBox="1"/>
          <p:nvPr/>
        </p:nvSpPr>
        <p:spPr>
          <a:xfrm>
            <a:off x="912598" y="4844534"/>
            <a:ext cx="1525802" cy="369332"/>
          </a:xfrm>
          <a:prstGeom prst="rect">
            <a:avLst/>
          </a:prstGeom>
          <a:noFill/>
        </p:spPr>
        <p:txBody>
          <a:bodyPr wrap="none" rtlCol="0">
            <a:spAutoFit/>
          </a:bodyPr>
          <a:lstStyle/>
          <a:p>
            <a:r>
              <a:rPr lang="en-US" dirty="0" smtClean="0"/>
              <a:t>Not 1-resilient</a:t>
            </a:r>
          </a:p>
        </p:txBody>
      </p:sp>
      <p:sp>
        <p:nvSpPr>
          <p:cNvPr id="95" name="TextBox 94"/>
          <p:cNvSpPr txBox="1"/>
          <p:nvPr/>
        </p:nvSpPr>
        <p:spPr>
          <a:xfrm>
            <a:off x="3808198" y="4800600"/>
            <a:ext cx="1525802" cy="646331"/>
          </a:xfrm>
          <a:prstGeom prst="rect">
            <a:avLst/>
          </a:prstGeom>
          <a:noFill/>
        </p:spPr>
        <p:txBody>
          <a:bodyPr wrap="none" rtlCol="0">
            <a:spAutoFit/>
          </a:bodyPr>
          <a:lstStyle/>
          <a:p>
            <a:pPr algn="ctr"/>
            <a:r>
              <a:rPr lang="en-US" dirty="0" smtClean="0"/>
              <a:t>1-resilient</a:t>
            </a:r>
          </a:p>
          <a:p>
            <a:pPr algn="ctr"/>
            <a:r>
              <a:rPr lang="en-US" dirty="0" smtClean="0"/>
              <a:t>Not 2-resilient</a:t>
            </a:r>
          </a:p>
        </p:txBody>
      </p:sp>
      <p:sp>
        <p:nvSpPr>
          <p:cNvPr id="96" name="TextBox 95"/>
          <p:cNvSpPr txBox="1"/>
          <p:nvPr/>
        </p:nvSpPr>
        <p:spPr>
          <a:xfrm>
            <a:off x="6703798" y="4800600"/>
            <a:ext cx="1525802" cy="646331"/>
          </a:xfrm>
          <a:prstGeom prst="rect">
            <a:avLst/>
          </a:prstGeom>
          <a:noFill/>
        </p:spPr>
        <p:txBody>
          <a:bodyPr wrap="none" rtlCol="0">
            <a:spAutoFit/>
          </a:bodyPr>
          <a:lstStyle/>
          <a:p>
            <a:pPr algn="ctr"/>
            <a:r>
              <a:rPr lang="en-US" dirty="0" smtClean="0"/>
              <a:t>1-resilient</a:t>
            </a:r>
          </a:p>
          <a:p>
            <a:pPr algn="ctr"/>
            <a:r>
              <a:rPr lang="en-US" dirty="0" smtClean="0"/>
              <a:t>Not 2-resilient</a:t>
            </a:r>
          </a:p>
        </p:txBody>
      </p:sp>
      <p:sp>
        <p:nvSpPr>
          <p:cNvPr id="3" name="TextBox 2"/>
          <p:cNvSpPr txBox="1"/>
          <p:nvPr/>
        </p:nvSpPr>
        <p:spPr>
          <a:xfrm>
            <a:off x="2297404" y="6015335"/>
            <a:ext cx="4799071" cy="461665"/>
          </a:xfrm>
          <a:prstGeom prst="rect">
            <a:avLst/>
          </a:prstGeom>
          <a:noFill/>
        </p:spPr>
        <p:txBody>
          <a:bodyPr wrap="none" rtlCol="0">
            <a:spAutoFit/>
          </a:bodyPr>
          <a:lstStyle/>
          <a:p>
            <a:r>
              <a:rPr lang="en-US" sz="2400" b="1" dirty="0" smtClean="0">
                <a:solidFill>
                  <a:srgbClr val="FF0000"/>
                </a:solidFill>
              </a:rPr>
              <a:t>Results </a:t>
            </a:r>
            <a:r>
              <a:rPr lang="en-US" sz="2400" b="1" dirty="0" smtClean="0">
                <a:solidFill>
                  <a:srgbClr val="FF0000"/>
                </a:solidFill>
              </a:rPr>
              <a:t>for </a:t>
            </a:r>
            <a:r>
              <a:rPr lang="en-US" sz="2400" b="1" dirty="0" smtClean="0">
                <a:solidFill>
                  <a:srgbClr val="FF0000"/>
                </a:solidFill>
              </a:rPr>
              <a:t>general </a:t>
            </a:r>
            <a:r>
              <a:rPr lang="en-US" sz="2400" b="1" i="1" dirty="0" smtClean="0">
                <a:solidFill>
                  <a:srgbClr val="FF0000"/>
                </a:solidFill>
              </a:rPr>
              <a:t>N</a:t>
            </a:r>
            <a:r>
              <a:rPr lang="en-US" sz="2400" b="1" dirty="0" smtClean="0">
                <a:solidFill>
                  <a:srgbClr val="FF0000"/>
                </a:solidFill>
              </a:rPr>
              <a:t>-node </a:t>
            </a:r>
            <a:r>
              <a:rPr lang="en-US" sz="2400" b="1" dirty="0" smtClean="0">
                <a:solidFill>
                  <a:srgbClr val="FF0000"/>
                </a:solidFill>
              </a:rPr>
              <a:t>systems?</a:t>
            </a:r>
            <a:endParaRPr lang="en-US" sz="2400" b="1" dirty="0">
              <a:solidFill>
                <a:srgbClr val="FF0000"/>
              </a:solidFill>
            </a:endParaRPr>
          </a:p>
        </p:txBody>
      </p:sp>
      <p:sp>
        <p:nvSpPr>
          <p:cNvPr id="44" name="TextBox 43"/>
          <p:cNvSpPr txBox="1"/>
          <p:nvPr/>
        </p:nvSpPr>
        <p:spPr>
          <a:xfrm>
            <a:off x="304800" y="1307068"/>
            <a:ext cx="3457870" cy="369332"/>
          </a:xfrm>
          <a:prstGeom prst="rect">
            <a:avLst/>
          </a:prstGeom>
          <a:noFill/>
        </p:spPr>
        <p:txBody>
          <a:bodyPr wrap="none" rtlCol="0">
            <a:spAutoFit/>
          </a:bodyPr>
          <a:lstStyle/>
          <a:p>
            <a:r>
              <a:rPr lang="en-US" dirty="0" smtClean="0"/>
              <a:t>By enumerating counterexamples:</a:t>
            </a:r>
            <a:endParaRPr lang="en-US" dirty="0"/>
          </a:p>
        </p:txBody>
      </p:sp>
    </p:spTree>
    <p:extLst>
      <p:ext uri="{BB962C8B-B14F-4D97-AF65-F5344CB8AC3E}">
        <p14:creationId xmlns:p14="http://schemas.microsoft.com/office/powerpoint/2010/main" val="1867554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lstStyle/>
          <a:p>
            <a:r>
              <a:rPr lang="en-US" dirty="0" smtClean="0"/>
              <a:t>Main Challenge and Approach</a:t>
            </a:r>
            <a:endParaRPr lang="en-US" dirty="0"/>
          </a:p>
        </p:txBody>
      </p:sp>
      <p:sp>
        <p:nvSpPr>
          <p:cNvPr id="3" name="Content Placeholder 2"/>
          <p:cNvSpPr>
            <a:spLocks noGrp="1"/>
          </p:cNvSpPr>
          <p:nvPr>
            <p:ph idx="1"/>
          </p:nvPr>
        </p:nvSpPr>
        <p:spPr>
          <a:xfrm>
            <a:off x="457200" y="1371600"/>
            <a:ext cx="8229600" cy="4906963"/>
          </a:xfrm>
        </p:spPr>
        <p:txBody>
          <a:bodyPr>
            <a:normAutofit/>
          </a:bodyPr>
          <a:lstStyle/>
          <a:p>
            <a:r>
              <a:rPr lang="en-US" b="1" dirty="0" smtClean="0">
                <a:solidFill>
                  <a:srgbClr val="FF0000"/>
                </a:solidFill>
              </a:rPr>
              <a:t>Values of actual sync faults matter!</a:t>
            </a:r>
          </a:p>
          <a:p>
            <a:pPr lvl="1"/>
            <a:r>
              <a:rPr lang="en-US" dirty="0" smtClean="0"/>
              <a:t>E.g., when k &lt; Q, if actual sync faults satisfy certain condition, </a:t>
            </a:r>
            <a:r>
              <a:rPr lang="en-US" b="1" dirty="0" smtClean="0"/>
              <a:t>equation system</a:t>
            </a:r>
            <a:r>
              <a:rPr lang="en-US" dirty="0" smtClean="0"/>
              <a:t> may have (wrong) solutions</a:t>
            </a:r>
          </a:p>
          <a:p>
            <a:pPr lvl="1"/>
            <a:r>
              <a:rPr lang="en-US" dirty="0" smtClean="0"/>
              <a:t>A pitfall in analyzing the general </a:t>
            </a:r>
            <a:r>
              <a:rPr lang="en-US" i="1" dirty="0" smtClean="0"/>
              <a:t>Q</a:t>
            </a:r>
            <a:r>
              <a:rPr lang="en-US" dirty="0" smtClean="0"/>
              <a:t>-resilience</a:t>
            </a:r>
            <a:endParaRPr lang="en-US" dirty="0"/>
          </a:p>
        </p:txBody>
      </p:sp>
      <p:sp>
        <p:nvSpPr>
          <p:cNvPr id="4" name="Slide Number Placeholder 3"/>
          <p:cNvSpPr>
            <a:spLocks noGrp="1"/>
          </p:cNvSpPr>
          <p:nvPr>
            <p:ph type="sldNum" sz="quarter" idx="12"/>
          </p:nvPr>
        </p:nvSpPr>
        <p:spPr/>
        <p:txBody>
          <a:bodyPr/>
          <a:lstStyle/>
          <a:p>
            <a:fld id="{46538FF8-3443-49D2-8207-2EBDBA7396FD}" type="slidenum">
              <a:rPr lang="en-US" smtClean="0"/>
              <a:t>19</a:t>
            </a:fld>
            <a:r>
              <a:rPr lang="en-US" dirty="0" smtClean="0"/>
              <a:t> / 22</a:t>
            </a:r>
            <a:endParaRPr lang="en-US" dirty="0"/>
          </a:p>
        </p:txBody>
      </p:sp>
      <p:sp>
        <p:nvSpPr>
          <p:cNvPr id="7" name="Rectangle 6"/>
          <p:cNvSpPr/>
          <p:nvPr/>
        </p:nvSpPr>
        <p:spPr>
          <a:xfrm>
            <a:off x="0" y="4114800"/>
            <a:ext cx="9144000" cy="2057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a:off x="315897" y="4322826"/>
            <a:ext cx="8619796" cy="400110"/>
          </a:xfrm>
          <a:prstGeom prst="rect">
            <a:avLst/>
          </a:prstGeom>
          <a:noFill/>
        </p:spPr>
        <p:txBody>
          <a:bodyPr wrap="none" rtlCol="0">
            <a:spAutoFit/>
          </a:bodyPr>
          <a:lstStyle/>
          <a:p>
            <a:r>
              <a:rPr lang="en-US" sz="2000" b="1" dirty="0" smtClean="0"/>
              <a:t>The </a:t>
            </a:r>
            <a:r>
              <a:rPr lang="en-US" sz="2000" b="1" dirty="0" smtClean="0">
                <a:solidFill>
                  <a:srgbClr val="C00000"/>
                </a:solidFill>
              </a:rPr>
              <a:t>equation system</a:t>
            </a:r>
            <a:r>
              <a:rPr lang="en-US" sz="2000" b="1" dirty="0"/>
              <a:t> </a:t>
            </a:r>
            <a:r>
              <a:rPr lang="en-US" sz="2000" b="1" dirty="0" smtClean="0"/>
              <a:t>used for analyzing </a:t>
            </a:r>
            <a:r>
              <a:rPr lang="en-US" sz="2000" b="1" i="1" dirty="0" smtClean="0"/>
              <a:t>Q</a:t>
            </a:r>
            <a:r>
              <a:rPr lang="en-US" sz="2000" b="1" dirty="0" smtClean="0"/>
              <a:t>-resilience for general </a:t>
            </a:r>
            <a:r>
              <a:rPr lang="en-US" sz="2000" b="1" i="1" dirty="0" smtClean="0"/>
              <a:t>N</a:t>
            </a:r>
            <a:r>
              <a:rPr lang="en-US" sz="2000" b="1" dirty="0" smtClean="0"/>
              <a:t>-node system </a:t>
            </a:r>
            <a:endParaRPr lang="en-US" sz="2000" b="1" dirty="0" smtClean="0">
              <a:solidFill>
                <a:srgbClr val="C00000"/>
              </a:solidFill>
            </a:endParaRPr>
          </a:p>
        </p:txBody>
      </p:sp>
      <p:graphicFrame>
        <p:nvGraphicFramePr>
          <p:cNvPr id="9" name="Object 8"/>
          <p:cNvGraphicFramePr>
            <a:graphicFrameLocks noChangeAspect="1"/>
          </p:cNvGraphicFramePr>
          <p:nvPr>
            <p:extLst>
              <p:ext uri="{D42A27DB-BD31-4B8C-83A1-F6EECF244321}">
                <p14:modId xmlns:p14="http://schemas.microsoft.com/office/powerpoint/2010/main" val="1824896986"/>
              </p:ext>
            </p:extLst>
          </p:nvPr>
        </p:nvGraphicFramePr>
        <p:xfrm>
          <a:off x="2590800" y="4876800"/>
          <a:ext cx="4207380" cy="762000"/>
        </p:xfrm>
        <a:graphic>
          <a:graphicData uri="http://schemas.openxmlformats.org/presentationml/2006/ole">
            <mc:AlternateContent xmlns:mc="http://schemas.openxmlformats.org/markup-compatibility/2006">
              <mc:Choice xmlns:v="urn:schemas-microsoft-com:vml" Requires="v">
                <p:oleObj spid="_x0000_s9239" name="Microsoft Equation 3.0" r:id="rId3" imgW="1473120" imgH="266400" progId="Equation.3">
                  <p:embed/>
                </p:oleObj>
              </mc:Choice>
              <mc:Fallback>
                <p:oleObj name="Microsoft Equation 3.0" r:id="rId3" imgW="1473120" imgH="266400" progId="Equation.3">
                  <p:embed/>
                  <p:pic>
                    <p:nvPicPr>
                      <p:cNvPr id="0" name="Content Placeholder 28"/>
                      <p:cNvPicPr>
                        <a:picLocks noChangeAspect="1" noChangeArrowheads="1"/>
                      </p:cNvPicPr>
                      <p:nvPr/>
                    </p:nvPicPr>
                    <p:blipFill>
                      <a:blip r:embed="rId4"/>
                      <a:srcRect/>
                      <a:stretch>
                        <a:fillRect/>
                      </a:stretch>
                    </p:blipFill>
                    <p:spPr bwMode="auto">
                      <a:xfrm>
                        <a:off x="2590800" y="4876800"/>
                        <a:ext cx="4207380" cy="762000"/>
                      </a:xfrm>
                      <a:prstGeom prst="rect">
                        <a:avLst/>
                      </a:prstGeom>
                      <a:noFill/>
                      <a:ln>
                        <a:noFill/>
                      </a:ln>
                    </p:spPr>
                  </p:pic>
                </p:oleObj>
              </mc:Fallback>
            </mc:AlternateContent>
          </a:graphicData>
        </a:graphic>
      </p:graphicFrame>
      <p:sp>
        <p:nvSpPr>
          <p:cNvPr id="10" name="Rounded Rectangle 9"/>
          <p:cNvSpPr/>
          <p:nvPr/>
        </p:nvSpPr>
        <p:spPr>
          <a:xfrm>
            <a:off x="4191000" y="5017532"/>
            <a:ext cx="457200" cy="621268"/>
          </a:xfrm>
          <a:prstGeom prst="roundRect">
            <a:avLst/>
          </a:prstGeom>
          <a:noFill/>
          <a:ln>
            <a:solidFill>
              <a:schemeClr val="accent6">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4305300" y="5650468"/>
            <a:ext cx="4015843" cy="369332"/>
          </a:xfrm>
          <a:prstGeom prst="rect">
            <a:avLst/>
          </a:prstGeom>
          <a:noFill/>
        </p:spPr>
        <p:txBody>
          <a:bodyPr wrap="none" rtlCol="0">
            <a:spAutoFit/>
          </a:bodyPr>
          <a:lstStyle/>
          <a:p>
            <a:r>
              <a:rPr lang="en-US" b="1" dirty="0" smtClean="0">
                <a:solidFill>
                  <a:schemeClr val="accent6">
                    <a:lumMod val="75000"/>
                  </a:schemeClr>
                </a:solidFill>
              </a:rPr>
              <a:t>Consider actual sync faults as unknowns</a:t>
            </a:r>
            <a:endParaRPr lang="en-US" b="1" dirty="0">
              <a:solidFill>
                <a:schemeClr val="accent6">
                  <a:lumMod val="75000"/>
                </a:schemeClr>
              </a:solidFill>
            </a:endParaRPr>
          </a:p>
        </p:txBody>
      </p:sp>
    </p:spTree>
    <p:extLst>
      <p:ext uri="{BB962C8B-B14F-4D97-AF65-F5344CB8AC3E}">
        <p14:creationId xmlns:p14="http://schemas.microsoft.com/office/powerpoint/2010/main" val="2721118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animBg="1"/>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b="1" dirty="0" smtClean="0"/>
              <a:t>Background</a:t>
            </a:r>
            <a:r>
              <a:rPr lang="en-US" dirty="0" smtClean="0"/>
              <a:t/>
            </a:r>
            <a:br>
              <a:rPr lang="en-US" dirty="0" smtClean="0"/>
            </a:br>
            <a:r>
              <a:rPr lang="en-US" sz="2400" i="1" dirty="0" smtClean="0"/>
              <a:t>A bit long …</a:t>
            </a:r>
            <a:endParaRPr lang="en-US" i="1" dirty="0" smtClean="0"/>
          </a:p>
          <a:p>
            <a:r>
              <a:rPr lang="en-US" dirty="0" smtClean="0">
                <a:solidFill>
                  <a:schemeClr val="bg1">
                    <a:lumMod val="65000"/>
                  </a:schemeClr>
                </a:solidFill>
              </a:rPr>
              <a:t>Problem Definition</a:t>
            </a:r>
          </a:p>
          <a:p>
            <a:r>
              <a:rPr lang="en-US" dirty="0" smtClean="0">
                <a:solidFill>
                  <a:schemeClr val="bg1">
                    <a:lumMod val="65000"/>
                  </a:schemeClr>
                </a:solidFill>
              </a:rPr>
              <a:t>Analysis &amp; Results</a:t>
            </a:r>
          </a:p>
          <a:p>
            <a:r>
              <a:rPr lang="en-US" dirty="0" smtClean="0">
                <a:solidFill>
                  <a:schemeClr val="bg1">
                    <a:lumMod val="65000"/>
                  </a:schemeClr>
                </a:solidFill>
              </a:rPr>
              <a:t>Conclusion</a:t>
            </a:r>
            <a:endParaRPr lang="en-US" dirty="0">
              <a:solidFill>
                <a:schemeClr val="bg1">
                  <a:lumMod val="65000"/>
                </a:schemeClr>
              </a:solidFill>
            </a:endParaRPr>
          </a:p>
        </p:txBody>
      </p:sp>
      <p:sp>
        <p:nvSpPr>
          <p:cNvPr id="4" name="Slide Number Placeholder 3"/>
          <p:cNvSpPr>
            <a:spLocks noGrp="1"/>
          </p:cNvSpPr>
          <p:nvPr>
            <p:ph type="sldNum" sz="quarter" idx="12"/>
          </p:nvPr>
        </p:nvSpPr>
        <p:spPr/>
        <p:txBody>
          <a:bodyPr/>
          <a:lstStyle/>
          <a:p>
            <a:fld id="{46538FF8-3443-49D2-8207-2EBDBA7396FD}" type="slidenum">
              <a:rPr lang="en-US" smtClean="0"/>
              <a:t>2</a:t>
            </a:fld>
            <a:r>
              <a:rPr lang="en-US" dirty="0" smtClean="0"/>
              <a:t> / 22</a:t>
            </a:r>
            <a:endParaRPr lang="en-US" dirty="0"/>
          </a:p>
        </p:txBody>
      </p:sp>
    </p:spTree>
    <p:extLst>
      <p:ext uri="{BB962C8B-B14F-4D97-AF65-F5344CB8AC3E}">
        <p14:creationId xmlns:p14="http://schemas.microsoft.com/office/powerpoint/2010/main" val="11409978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Autofit/>
          </a:bodyPr>
          <a:lstStyle/>
          <a:p>
            <a:r>
              <a:rPr lang="en-US" sz="4000" dirty="0" smtClean="0"/>
              <a:t>Algorithm to Compute Lower Bound</a:t>
            </a:r>
            <a:endParaRPr lang="en-US" sz="4000" dirty="0"/>
          </a:p>
        </p:txBody>
      </p:sp>
      <p:sp>
        <p:nvSpPr>
          <p:cNvPr id="4" name="Slide Number Placeholder 3"/>
          <p:cNvSpPr>
            <a:spLocks noGrp="1"/>
          </p:cNvSpPr>
          <p:nvPr>
            <p:ph type="sldNum" sz="quarter" idx="12"/>
          </p:nvPr>
        </p:nvSpPr>
        <p:spPr/>
        <p:txBody>
          <a:bodyPr/>
          <a:lstStyle/>
          <a:p>
            <a:fld id="{46538FF8-3443-49D2-8207-2EBDBA7396FD}" type="slidenum">
              <a:rPr lang="en-US" smtClean="0"/>
              <a:t>20</a:t>
            </a:fld>
            <a:r>
              <a:rPr lang="en-US" dirty="0" smtClean="0"/>
              <a:t> / 22</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620337623"/>
              </p:ext>
            </p:extLst>
          </p:nvPr>
        </p:nvGraphicFramePr>
        <p:xfrm>
          <a:off x="152400" y="1518920"/>
          <a:ext cx="8763000" cy="4119880"/>
        </p:xfrm>
        <a:graphic>
          <a:graphicData uri="http://schemas.openxmlformats.org/drawingml/2006/table">
            <a:tbl>
              <a:tblPr firstRow="1" bandRow="1">
                <a:tableStyleId>{0660B408-B3CF-4A94-85FC-2B1E0A45F4A2}</a:tableStyleId>
              </a:tblPr>
              <a:tblGrid>
                <a:gridCol w="8763000"/>
              </a:tblGrid>
              <a:tr h="370840">
                <a:tc>
                  <a:txBody>
                    <a:bodyPr/>
                    <a:lstStyle/>
                    <a:p>
                      <a:r>
                        <a:rPr lang="en-US" sz="1600" dirty="0" smtClean="0"/>
                        <a:t>Algorithm 2: Compute a lower bound of maximum resilience</a:t>
                      </a:r>
                      <a:endParaRPr lang="en-US" sz="1600" dirty="0"/>
                    </a:p>
                  </a:txBody>
                  <a:tcPr/>
                </a:tc>
              </a:tr>
              <a:tr h="370840">
                <a:tc>
                  <a:txBody>
                    <a:bodyPr/>
                    <a:lstStyle/>
                    <a:p>
                      <a:r>
                        <a:rPr lang="en-US" sz="1600" b="1" dirty="0" smtClean="0"/>
                        <a:t>Given:</a:t>
                      </a:r>
                      <a:r>
                        <a:rPr lang="en-US" sz="1600" dirty="0" smtClean="0"/>
                        <a:t>    The number of nodes </a:t>
                      </a:r>
                      <a:r>
                        <a:rPr lang="en-US" sz="1600" i="1" dirty="0" smtClean="0"/>
                        <a:t>N</a:t>
                      </a:r>
                    </a:p>
                    <a:p>
                      <a:r>
                        <a:rPr lang="en-US" sz="1600" b="1" dirty="0" smtClean="0"/>
                        <a:t>Output:</a:t>
                      </a:r>
                      <a:r>
                        <a:rPr lang="en-US" sz="1600" dirty="0" smtClean="0"/>
                        <a:t> </a:t>
                      </a:r>
                      <a:r>
                        <a:rPr lang="en-US" sz="1600" baseline="0" dirty="0" smtClean="0"/>
                        <a:t> A lower bound of maximum resilience</a:t>
                      </a:r>
                      <a:endParaRPr lang="en-US" sz="1600" dirty="0" smtClean="0"/>
                    </a:p>
                    <a:p>
                      <a:endParaRPr lang="en-US" sz="1600" dirty="0" smtClean="0"/>
                    </a:p>
                    <a:p>
                      <a:r>
                        <a:rPr lang="en-US" sz="1600" baseline="0" dirty="0" smtClean="0"/>
                        <a:t>1:    </a:t>
                      </a:r>
                      <a:r>
                        <a:rPr lang="en-US" sz="1600" b="1" baseline="0" dirty="0" smtClean="0"/>
                        <a:t>for</a:t>
                      </a:r>
                      <a:r>
                        <a:rPr lang="en-US" sz="1600" baseline="0" dirty="0" smtClean="0"/>
                        <a:t> </a:t>
                      </a:r>
                      <a:r>
                        <a:rPr lang="en-US" sz="1600" i="1" baseline="0" dirty="0" smtClean="0"/>
                        <a:t>Q</a:t>
                      </a:r>
                      <a:r>
                        <a:rPr lang="en-US" sz="1600" baseline="0" dirty="0" smtClean="0"/>
                        <a:t> = 1 to </a:t>
                      </a:r>
                      <a:r>
                        <a:rPr lang="en-US" sz="1600" i="1" baseline="0" dirty="0" smtClean="0"/>
                        <a:t>Q</a:t>
                      </a:r>
                      <a:r>
                        <a:rPr lang="en-US" sz="1600" baseline="0" dirty="0" smtClean="0"/>
                        <a:t> = (</a:t>
                      </a:r>
                      <a:r>
                        <a:rPr lang="en-US" sz="1600" i="1" baseline="0" dirty="0" smtClean="0"/>
                        <a:t>N</a:t>
                      </a:r>
                      <a:r>
                        <a:rPr lang="en-US" sz="1600" i="0" baseline="0" dirty="0" smtClean="0"/>
                        <a:t> – 2)</a:t>
                      </a:r>
                      <a:r>
                        <a:rPr lang="en-US" sz="1600" baseline="0" dirty="0" smtClean="0"/>
                        <a:t> </a:t>
                      </a:r>
                      <a:r>
                        <a:rPr lang="en-US" sz="1600" b="1" baseline="0" dirty="0" smtClean="0"/>
                        <a:t>do</a:t>
                      </a:r>
                    </a:p>
                    <a:p>
                      <a:r>
                        <a:rPr lang="en-US" sz="1600" baseline="0" dirty="0" smtClean="0"/>
                        <a:t>2:        </a:t>
                      </a:r>
                      <a:r>
                        <a:rPr lang="en-US" sz="1600" b="1" baseline="0" dirty="0" smtClean="0"/>
                        <a:t>for</a:t>
                      </a:r>
                      <a:r>
                        <a:rPr lang="en-US" sz="1600" baseline="0" dirty="0" smtClean="0"/>
                        <a:t> each distribution of the </a:t>
                      </a:r>
                      <a:r>
                        <a:rPr lang="en-US" sz="1600" i="1" baseline="0" dirty="0" smtClean="0"/>
                        <a:t>Q</a:t>
                      </a:r>
                      <a:r>
                        <a:rPr lang="en-US" sz="1600" baseline="0" dirty="0" smtClean="0"/>
                        <a:t> actual P2P sync faults among the </a:t>
                      </a:r>
                      <a:r>
                        <a:rPr lang="en-US" sz="1600" i="1" baseline="0" dirty="0" smtClean="0"/>
                        <a:t>N</a:t>
                      </a:r>
                      <a:r>
                        <a:rPr lang="en-US" sz="1600" baseline="0" dirty="0" smtClean="0"/>
                        <a:t>(</a:t>
                      </a:r>
                      <a:r>
                        <a:rPr lang="en-US" sz="1600" i="1" baseline="0" dirty="0" smtClean="0"/>
                        <a:t>N</a:t>
                      </a:r>
                      <a:r>
                        <a:rPr lang="en-US" sz="1600" baseline="0" dirty="0" smtClean="0"/>
                        <a:t>-1)/2 P2P sync sessions </a:t>
                      </a:r>
                      <a:r>
                        <a:rPr lang="en-US" sz="1600" b="1" baseline="0" dirty="0" smtClean="0"/>
                        <a:t>do</a:t>
                      </a:r>
                      <a:endParaRPr lang="en-US" sz="1600" b="0" baseline="0" dirty="0" smtClean="0"/>
                    </a:p>
                    <a:p>
                      <a:r>
                        <a:rPr lang="en-US" sz="1600" b="0" baseline="0" dirty="0" smtClean="0"/>
                        <a:t>3:            </a:t>
                      </a:r>
                      <a:r>
                        <a:rPr lang="en-US" sz="1600" b="1" baseline="0" dirty="0" smtClean="0"/>
                        <a:t>for</a:t>
                      </a:r>
                      <a:r>
                        <a:rPr lang="en-US" sz="1600" b="0" baseline="0" dirty="0" smtClean="0"/>
                        <a:t> </a:t>
                      </a:r>
                      <a:r>
                        <a:rPr lang="en-US" sz="1600" b="0" i="1" baseline="0" dirty="0" smtClean="0"/>
                        <a:t>k</a:t>
                      </a:r>
                      <a:r>
                        <a:rPr lang="en-US" sz="1600" b="0" baseline="0" dirty="0" smtClean="0"/>
                        <a:t> = 0 to </a:t>
                      </a:r>
                      <a:r>
                        <a:rPr lang="en-US" sz="1600" b="0" i="1" baseline="0" dirty="0" smtClean="0"/>
                        <a:t>k</a:t>
                      </a:r>
                      <a:r>
                        <a:rPr lang="en-US" sz="1600" b="0" baseline="0" dirty="0" smtClean="0"/>
                        <a:t> = </a:t>
                      </a:r>
                      <a:r>
                        <a:rPr lang="en-US" sz="1600" b="0" i="1" baseline="0" dirty="0" smtClean="0"/>
                        <a:t>Q</a:t>
                      </a:r>
                      <a:r>
                        <a:rPr lang="en-US" sz="1600" b="0" baseline="0" dirty="0" smtClean="0"/>
                        <a:t> </a:t>
                      </a:r>
                      <a:r>
                        <a:rPr lang="en-US" sz="1600" b="1" baseline="0" dirty="0" smtClean="0"/>
                        <a:t>do</a:t>
                      </a:r>
                    </a:p>
                    <a:p>
                      <a:r>
                        <a:rPr lang="en-US" sz="1600" b="0" baseline="0" dirty="0" smtClean="0"/>
                        <a:t>4:                </a:t>
                      </a:r>
                      <a:r>
                        <a:rPr lang="en-US" sz="1600" b="1" baseline="0" dirty="0" smtClean="0"/>
                        <a:t>for</a:t>
                      </a:r>
                      <a:r>
                        <a:rPr lang="en-US" sz="1600" b="0" baseline="0" dirty="0" smtClean="0"/>
                        <a:t> each distribution of the </a:t>
                      </a:r>
                      <a:r>
                        <a:rPr lang="en-US" sz="1600" b="0" i="1" baseline="0" dirty="0" smtClean="0"/>
                        <a:t>k</a:t>
                      </a:r>
                      <a:r>
                        <a:rPr lang="en-US" sz="1600" b="0" baseline="0" dirty="0" smtClean="0"/>
                        <a:t> assumed faults among the </a:t>
                      </a:r>
                      <a:r>
                        <a:rPr lang="en-US" sz="1600" b="0" i="1" baseline="0" dirty="0" smtClean="0"/>
                        <a:t>N</a:t>
                      </a:r>
                      <a:r>
                        <a:rPr lang="en-US" sz="1600" b="0" baseline="0" dirty="0" smtClean="0"/>
                        <a:t>(</a:t>
                      </a:r>
                      <a:r>
                        <a:rPr lang="en-US" sz="1600" b="0" i="1" baseline="0" dirty="0" smtClean="0"/>
                        <a:t>N</a:t>
                      </a:r>
                      <a:r>
                        <a:rPr lang="en-US" sz="1600" b="0" baseline="0" dirty="0" smtClean="0"/>
                        <a:t>-1)/2 P2P sync sessions </a:t>
                      </a:r>
                      <a:r>
                        <a:rPr lang="en-US" sz="1600" b="1" baseline="0" dirty="0" smtClean="0"/>
                        <a:t>do</a:t>
                      </a:r>
                    </a:p>
                    <a:p>
                      <a:r>
                        <a:rPr lang="en-US" sz="1600" b="0" baseline="0" dirty="0" smtClean="0"/>
                        <a:t>5:                    determine the value of </a:t>
                      </a:r>
                      <a:r>
                        <a:rPr lang="en-US" sz="1600" b="0" i="1" baseline="0" dirty="0" smtClean="0"/>
                        <a:t>l</a:t>
                      </a:r>
                      <a:r>
                        <a:rPr lang="en-US" sz="1600" b="0" baseline="0" dirty="0" smtClean="0"/>
                        <a:t> (i.e., the number of correctly positioned estimated faults)</a:t>
                      </a:r>
                    </a:p>
                    <a:p>
                      <a:r>
                        <a:rPr lang="en-US" sz="1600" b="0" baseline="0" dirty="0" smtClean="0"/>
                        <a:t>6:                    </a:t>
                      </a:r>
                      <a:r>
                        <a:rPr lang="en-US" sz="1600" b="1" baseline="0" dirty="0" smtClean="0"/>
                        <a:t>if</a:t>
                      </a:r>
                      <a:r>
                        <a:rPr lang="en-US" sz="1600" b="0" baseline="0" dirty="0" smtClean="0"/>
                        <a:t> rank(A’) ≠ </a:t>
                      </a:r>
                      <a:r>
                        <a:rPr lang="en-US" sz="1600" b="0" i="1" baseline="0" dirty="0" smtClean="0"/>
                        <a:t>N</a:t>
                      </a:r>
                      <a:r>
                        <a:rPr lang="en-US" sz="1600" b="0" baseline="0" dirty="0" smtClean="0"/>
                        <a:t> – 1 + </a:t>
                      </a:r>
                      <a:r>
                        <a:rPr lang="en-US" sz="1600" b="0" i="1" baseline="0" dirty="0" smtClean="0"/>
                        <a:t>k</a:t>
                      </a:r>
                      <a:r>
                        <a:rPr lang="en-US" sz="1600" b="0" baseline="0" dirty="0" smtClean="0"/>
                        <a:t> + </a:t>
                      </a:r>
                      <a:r>
                        <a:rPr lang="en-US" sz="1600" b="0" i="1" baseline="0" dirty="0" smtClean="0"/>
                        <a:t>Q</a:t>
                      </a:r>
                      <a:r>
                        <a:rPr lang="en-US" sz="1600" b="0" baseline="0" dirty="0" smtClean="0"/>
                        <a:t> – </a:t>
                      </a:r>
                      <a:r>
                        <a:rPr lang="en-US" sz="1600" b="0" i="1" baseline="0" dirty="0" smtClean="0"/>
                        <a:t>l</a:t>
                      </a:r>
                      <a:r>
                        <a:rPr lang="en-US" sz="1600" b="0" baseline="0" dirty="0" smtClean="0"/>
                        <a:t> </a:t>
                      </a:r>
                      <a:r>
                        <a:rPr lang="en-US" sz="1600" b="1" baseline="0" dirty="0" smtClean="0"/>
                        <a:t>then</a:t>
                      </a:r>
                    </a:p>
                    <a:p>
                      <a:r>
                        <a:rPr lang="en-US" sz="1600" b="0" baseline="0" dirty="0" smtClean="0"/>
                        <a:t>7:                        </a:t>
                      </a:r>
                      <a:r>
                        <a:rPr lang="en-US" sz="1600" b="1" baseline="0" dirty="0" smtClean="0"/>
                        <a:t>return</a:t>
                      </a:r>
                      <a:r>
                        <a:rPr lang="en-US" sz="1600" b="0" baseline="0" dirty="0" smtClean="0"/>
                        <a:t> </a:t>
                      </a:r>
                      <a:r>
                        <a:rPr lang="en-US" sz="1600" b="0" i="1" baseline="0" dirty="0" smtClean="0"/>
                        <a:t>Q</a:t>
                      </a:r>
                      <a:r>
                        <a:rPr lang="en-US" sz="1600" b="0" baseline="0" dirty="0" smtClean="0"/>
                        <a:t> – 1</a:t>
                      </a:r>
                    </a:p>
                    <a:p>
                      <a:r>
                        <a:rPr lang="en-US" sz="1600" b="0" baseline="0" dirty="0" smtClean="0"/>
                        <a:t>8:                   </a:t>
                      </a:r>
                      <a:r>
                        <a:rPr lang="en-US" sz="1600" b="1" baseline="0" dirty="0" smtClean="0"/>
                        <a:t>end if</a:t>
                      </a:r>
                    </a:p>
                    <a:p>
                      <a:r>
                        <a:rPr lang="en-US" sz="1600" b="0" baseline="0" dirty="0" smtClean="0"/>
                        <a:t>9:               </a:t>
                      </a:r>
                      <a:r>
                        <a:rPr lang="en-US" sz="1600" b="1" baseline="0" dirty="0" smtClean="0"/>
                        <a:t>end for</a:t>
                      </a:r>
                      <a:endParaRPr lang="en-US" sz="1600" b="0" baseline="0" dirty="0" smtClean="0"/>
                    </a:p>
                    <a:p>
                      <a:r>
                        <a:rPr lang="en-US" sz="1600" b="0" baseline="0" dirty="0" smtClean="0"/>
                        <a:t>10:          </a:t>
                      </a:r>
                      <a:r>
                        <a:rPr lang="en-US" sz="1600" b="1" baseline="0" dirty="0" smtClean="0"/>
                        <a:t>end for</a:t>
                      </a:r>
                    </a:p>
                    <a:p>
                      <a:r>
                        <a:rPr lang="en-US" sz="1600" b="0" baseline="0" dirty="0" smtClean="0"/>
                        <a:t>11:      </a:t>
                      </a:r>
                      <a:r>
                        <a:rPr lang="en-US" sz="1600" b="1" baseline="0" dirty="0" smtClean="0"/>
                        <a:t>end for</a:t>
                      </a:r>
                      <a:endParaRPr lang="en-US" sz="1600" b="0" baseline="0" dirty="0" smtClean="0"/>
                    </a:p>
                    <a:p>
                      <a:r>
                        <a:rPr lang="en-US" sz="1600" b="0" baseline="0" dirty="0" smtClean="0"/>
                        <a:t>12:  </a:t>
                      </a:r>
                      <a:r>
                        <a:rPr lang="en-US" sz="1600" b="1" baseline="0" dirty="0" smtClean="0"/>
                        <a:t>end for</a:t>
                      </a:r>
                    </a:p>
                  </a:txBody>
                  <a:tcPr/>
                </a:tc>
              </a:tr>
            </a:tbl>
          </a:graphicData>
        </a:graphic>
      </p:graphicFrame>
      <p:sp>
        <p:nvSpPr>
          <p:cNvPr id="7" name="TextBox 6"/>
          <p:cNvSpPr txBox="1"/>
          <p:nvPr/>
        </p:nvSpPr>
        <p:spPr>
          <a:xfrm>
            <a:off x="577991" y="5715000"/>
            <a:ext cx="7956409" cy="400110"/>
          </a:xfrm>
          <a:prstGeom prst="rect">
            <a:avLst/>
          </a:prstGeom>
          <a:noFill/>
        </p:spPr>
        <p:txBody>
          <a:bodyPr wrap="none" rtlCol="0">
            <a:spAutoFit/>
          </a:bodyPr>
          <a:lstStyle/>
          <a:p>
            <a:r>
              <a:rPr lang="en-US" sz="2000" i="1" dirty="0" smtClean="0"/>
              <a:t>Refer to paper for the proof on why this algorithm computes a lower bound</a:t>
            </a:r>
            <a:endParaRPr lang="en-US" sz="2000" i="1" dirty="0"/>
          </a:p>
        </p:txBody>
      </p:sp>
    </p:spTree>
    <p:extLst>
      <p:ext uri="{BB962C8B-B14F-4D97-AF65-F5344CB8AC3E}">
        <p14:creationId xmlns:p14="http://schemas.microsoft.com/office/powerpoint/2010/main" val="23910311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4343400"/>
            <a:ext cx="9144000" cy="1447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0" y="1447800"/>
            <a:ext cx="9144000" cy="23622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Resilience Bounds</a:t>
            </a:r>
            <a:endParaRPr lang="en-US" dirty="0"/>
          </a:p>
        </p:txBody>
      </p:sp>
      <p:sp>
        <p:nvSpPr>
          <p:cNvPr id="3" name="Content Placeholder 2"/>
          <p:cNvSpPr>
            <a:spLocks noGrp="1"/>
          </p:cNvSpPr>
          <p:nvPr>
            <p:ph idx="1"/>
          </p:nvPr>
        </p:nvSpPr>
        <p:spPr>
          <a:xfrm>
            <a:off x="457200" y="4495800"/>
            <a:ext cx="8229600" cy="1600200"/>
          </a:xfrm>
        </p:spPr>
        <p:txBody>
          <a:bodyPr/>
          <a:lstStyle/>
          <a:p>
            <a:r>
              <a:rPr lang="en-US" sz="3000" dirty="0" smtClean="0"/>
              <a:t>(</a:t>
            </a:r>
            <a:r>
              <a:rPr lang="en-US" sz="3000" i="1" dirty="0" smtClean="0"/>
              <a:t>N</a:t>
            </a:r>
            <a:r>
              <a:rPr lang="en-US" sz="3000" dirty="0" smtClean="0"/>
              <a:t> – 2) is an upper bound of maximum resilience</a:t>
            </a:r>
          </a:p>
          <a:p>
            <a:pPr lvl="1"/>
            <a:r>
              <a:rPr lang="en-US" sz="2600" dirty="0" smtClean="0"/>
              <a:t>Any </a:t>
            </a:r>
            <a:r>
              <a:rPr lang="en-US" sz="2600" i="1" dirty="0" smtClean="0"/>
              <a:t>N</a:t>
            </a:r>
            <a:r>
              <a:rPr lang="en-US" sz="2600" dirty="0" smtClean="0"/>
              <a:t>-node system is </a:t>
            </a:r>
            <a:r>
              <a:rPr lang="en-US" sz="2600" u="sng" dirty="0" smtClean="0"/>
              <a:t>not</a:t>
            </a:r>
            <a:r>
              <a:rPr lang="en-US" sz="2600" dirty="0" smtClean="0"/>
              <a:t> </a:t>
            </a:r>
            <a:r>
              <a:rPr lang="en-US" sz="2600" i="1" dirty="0" smtClean="0"/>
              <a:t>Q</a:t>
            </a:r>
            <a:r>
              <a:rPr lang="en-US" sz="2600" dirty="0" smtClean="0"/>
              <a:t>-resilient if </a:t>
            </a:r>
            <a:r>
              <a:rPr lang="en-US" sz="2600" i="1" dirty="0" smtClean="0"/>
              <a:t>Q</a:t>
            </a:r>
            <a:r>
              <a:rPr lang="en-US" sz="2600" dirty="0" smtClean="0"/>
              <a:t> &gt; (</a:t>
            </a:r>
            <a:r>
              <a:rPr lang="en-US" sz="2600" i="1" dirty="0" smtClean="0"/>
              <a:t>N</a:t>
            </a:r>
            <a:r>
              <a:rPr lang="en-US" sz="2600" dirty="0" smtClean="0"/>
              <a:t> – 2)</a:t>
            </a:r>
            <a:endParaRPr lang="en-US" sz="2600" dirty="0"/>
          </a:p>
        </p:txBody>
      </p:sp>
      <p:sp>
        <p:nvSpPr>
          <p:cNvPr id="4" name="Slide Number Placeholder 3"/>
          <p:cNvSpPr>
            <a:spLocks noGrp="1"/>
          </p:cNvSpPr>
          <p:nvPr>
            <p:ph type="sldNum" sz="quarter" idx="12"/>
          </p:nvPr>
        </p:nvSpPr>
        <p:spPr/>
        <p:txBody>
          <a:bodyPr/>
          <a:lstStyle/>
          <a:p>
            <a:fld id="{46538FF8-3443-49D2-8207-2EBDBA7396FD}" type="slidenum">
              <a:rPr lang="en-US" smtClean="0"/>
              <a:t>21</a:t>
            </a:fld>
            <a:r>
              <a:rPr lang="en-US" dirty="0" smtClean="0"/>
              <a:t> / 22</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71718872"/>
              </p:ext>
            </p:extLst>
          </p:nvPr>
        </p:nvGraphicFramePr>
        <p:xfrm>
          <a:off x="990600" y="2209800"/>
          <a:ext cx="6858000" cy="741680"/>
        </p:xfrm>
        <a:graphic>
          <a:graphicData uri="http://schemas.openxmlformats.org/drawingml/2006/table">
            <a:tbl>
              <a:tblPr firstRow="1" firstCol="1" bandRow="1">
                <a:tableStyleId>{21E4AEA4-8DFA-4A89-87EB-49C32662AFE0}</a:tableStyleId>
              </a:tblPr>
              <a:tblGrid>
                <a:gridCol w="685800"/>
                <a:gridCol w="685800"/>
                <a:gridCol w="685800"/>
                <a:gridCol w="685800"/>
                <a:gridCol w="685800"/>
                <a:gridCol w="685800"/>
                <a:gridCol w="685800"/>
                <a:gridCol w="685800"/>
                <a:gridCol w="685800"/>
                <a:gridCol w="685800"/>
              </a:tblGrid>
              <a:tr h="370840">
                <a:tc>
                  <a:txBody>
                    <a:bodyPr/>
                    <a:lstStyle/>
                    <a:p>
                      <a:pPr algn="ctr"/>
                      <a:r>
                        <a:rPr lang="en-US" i="1" dirty="0" smtClean="0"/>
                        <a:t>N</a:t>
                      </a:r>
                      <a:endParaRPr lang="en-US" i="1" dirty="0"/>
                    </a:p>
                  </a:txBody>
                  <a:tcPr/>
                </a:tc>
                <a:tc>
                  <a:txBody>
                    <a:bodyPr/>
                    <a:lstStyle/>
                    <a:p>
                      <a:pPr algn="ctr"/>
                      <a:r>
                        <a:rPr lang="en-US" dirty="0" smtClean="0"/>
                        <a:t>4</a:t>
                      </a:r>
                      <a:endParaRPr lang="en-US" dirty="0"/>
                    </a:p>
                  </a:txBody>
                  <a:tcPr/>
                </a:tc>
                <a:tc>
                  <a:txBody>
                    <a:bodyPr/>
                    <a:lstStyle/>
                    <a:p>
                      <a:pPr algn="ctr"/>
                      <a:r>
                        <a:rPr lang="en-US" dirty="0" smtClean="0"/>
                        <a:t>5</a:t>
                      </a:r>
                      <a:endParaRPr lang="en-US" dirty="0"/>
                    </a:p>
                  </a:txBody>
                  <a:tcPr/>
                </a:tc>
                <a:tc>
                  <a:txBody>
                    <a:bodyPr/>
                    <a:lstStyle/>
                    <a:p>
                      <a:pPr algn="ctr"/>
                      <a:r>
                        <a:rPr lang="en-US" dirty="0" smtClean="0"/>
                        <a:t>6</a:t>
                      </a:r>
                      <a:endParaRPr lang="en-US" dirty="0"/>
                    </a:p>
                  </a:txBody>
                  <a:tcPr/>
                </a:tc>
                <a:tc>
                  <a:txBody>
                    <a:bodyPr/>
                    <a:lstStyle/>
                    <a:p>
                      <a:pPr algn="ctr"/>
                      <a:r>
                        <a:rPr lang="en-US" dirty="0" smtClean="0"/>
                        <a:t>7</a:t>
                      </a:r>
                      <a:endParaRPr lang="en-US" dirty="0"/>
                    </a:p>
                  </a:txBody>
                  <a:tcPr/>
                </a:tc>
                <a:tc>
                  <a:txBody>
                    <a:bodyPr/>
                    <a:lstStyle/>
                    <a:p>
                      <a:pPr algn="ctr"/>
                      <a:r>
                        <a:rPr lang="en-US" dirty="0" smtClean="0"/>
                        <a:t>8</a:t>
                      </a:r>
                      <a:endParaRPr lang="en-US" dirty="0"/>
                    </a:p>
                  </a:txBody>
                  <a:tcPr/>
                </a:tc>
                <a:tc>
                  <a:txBody>
                    <a:bodyPr/>
                    <a:lstStyle/>
                    <a:p>
                      <a:pPr algn="ctr"/>
                      <a:r>
                        <a:rPr lang="en-US" dirty="0" smtClean="0"/>
                        <a:t>9</a:t>
                      </a:r>
                      <a:endParaRPr lang="en-US" dirty="0"/>
                    </a:p>
                  </a:txBody>
                  <a:tcPr/>
                </a:tc>
                <a:tc>
                  <a:txBody>
                    <a:bodyPr/>
                    <a:lstStyle/>
                    <a:p>
                      <a:pPr algn="ctr"/>
                      <a:r>
                        <a:rPr lang="en-US" dirty="0" smtClean="0"/>
                        <a:t>10</a:t>
                      </a:r>
                      <a:endParaRPr lang="en-US" dirty="0"/>
                    </a:p>
                  </a:txBody>
                  <a:tcPr/>
                </a:tc>
                <a:tc>
                  <a:txBody>
                    <a:bodyPr/>
                    <a:lstStyle/>
                    <a:p>
                      <a:pPr algn="ctr"/>
                      <a:r>
                        <a:rPr lang="en-US" dirty="0" smtClean="0"/>
                        <a:t>11</a:t>
                      </a:r>
                      <a:endParaRPr lang="en-US" dirty="0"/>
                    </a:p>
                  </a:txBody>
                  <a:tcPr/>
                </a:tc>
                <a:tc>
                  <a:txBody>
                    <a:bodyPr/>
                    <a:lstStyle/>
                    <a:p>
                      <a:pPr algn="ctr"/>
                      <a:r>
                        <a:rPr lang="en-US" dirty="0" smtClean="0"/>
                        <a:t>12</a:t>
                      </a:r>
                      <a:endParaRPr lang="en-US" dirty="0"/>
                    </a:p>
                  </a:txBody>
                  <a:tcPr/>
                </a:tc>
              </a:tr>
              <a:tr h="370840">
                <a:tc>
                  <a:txBody>
                    <a:bodyPr/>
                    <a:lstStyle/>
                    <a:p>
                      <a:pPr algn="ctr"/>
                      <a:r>
                        <a:rPr lang="en-US" i="1" dirty="0" err="1" smtClean="0"/>
                        <a:t>f</a:t>
                      </a:r>
                      <a:r>
                        <a:rPr lang="en-US" i="1" baseline="-25000" dirty="0" err="1" smtClean="0"/>
                        <a:t>l</a:t>
                      </a:r>
                      <a:r>
                        <a:rPr lang="en-US" dirty="0" smtClean="0"/>
                        <a:t>(</a:t>
                      </a:r>
                      <a:r>
                        <a:rPr lang="en-US" i="1" dirty="0" smtClean="0"/>
                        <a:t>N</a:t>
                      </a:r>
                      <a:r>
                        <a:rPr lang="en-US" dirty="0" smtClean="0"/>
                        <a:t>)</a:t>
                      </a:r>
                      <a:endParaRPr lang="en-US" dirty="0"/>
                    </a:p>
                  </a:txBody>
                  <a:tcPr/>
                </a:tc>
                <a:tc>
                  <a:txBody>
                    <a:bodyPr/>
                    <a:lstStyle/>
                    <a:p>
                      <a:pPr algn="ctr"/>
                      <a:r>
                        <a:rPr lang="en-US" dirty="0" smtClean="0"/>
                        <a:t>1</a:t>
                      </a:r>
                      <a:endParaRPr lang="en-US" dirty="0"/>
                    </a:p>
                  </a:txBody>
                  <a:tcPr/>
                </a:tc>
                <a:tc>
                  <a:txBody>
                    <a:bodyPr/>
                    <a:lstStyle/>
                    <a:p>
                      <a:pPr algn="ctr"/>
                      <a:r>
                        <a:rPr lang="en-US" dirty="0" smtClean="0"/>
                        <a:t>1</a:t>
                      </a:r>
                      <a:endParaRPr lang="en-US" dirty="0"/>
                    </a:p>
                  </a:txBody>
                  <a:tcPr/>
                </a:tc>
                <a:tc>
                  <a:txBody>
                    <a:bodyPr/>
                    <a:lstStyle/>
                    <a:p>
                      <a:pPr algn="ctr"/>
                      <a:r>
                        <a:rPr lang="en-US" dirty="0" smtClean="0"/>
                        <a:t>2</a:t>
                      </a:r>
                      <a:endParaRPr lang="en-US" dirty="0"/>
                    </a:p>
                  </a:txBody>
                  <a:tcPr/>
                </a:tc>
                <a:tc>
                  <a:txBody>
                    <a:bodyPr/>
                    <a:lstStyle/>
                    <a:p>
                      <a:pPr algn="ctr"/>
                      <a:r>
                        <a:rPr lang="en-US" dirty="0" smtClean="0"/>
                        <a:t>2</a:t>
                      </a:r>
                      <a:endParaRPr lang="en-US" dirty="0"/>
                    </a:p>
                  </a:txBody>
                  <a:tcPr/>
                </a:tc>
                <a:tc>
                  <a:txBody>
                    <a:bodyPr/>
                    <a:lstStyle/>
                    <a:p>
                      <a:pPr algn="ctr"/>
                      <a:r>
                        <a:rPr lang="en-US" dirty="0" smtClean="0"/>
                        <a:t>2</a:t>
                      </a:r>
                      <a:endParaRPr lang="en-US" dirty="0"/>
                    </a:p>
                  </a:txBody>
                  <a:tcPr/>
                </a:tc>
                <a:tc>
                  <a:txBody>
                    <a:bodyPr/>
                    <a:lstStyle/>
                    <a:p>
                      <a:pPr algn="ctr"/>
                      <a:r>
                        <a:rPr lang="en-US" dirty="0" smtClean="0"/>
                        <a:t>3</a:t>
                      </a:r>
                      <a:endParaRPr lang="en-US" dirty="0"/>
                    </a:p>
                  </a:txBody>
                  <a:tcPr/>
                </a:tc>
                <a:tc>
                  <a:txBody>
                    <a:bodyPr/>
                    <a:lstStyle/>
                    <a:p>
                      <a:pPr algn="ctr"/>
                      <a:r>
                        <a:rPr lang="en-US" dirty="0" smtClean="0"/>
                        <a:t>4</a:t>
                      </a:r>
                      <a:endParaRPr lang="en-US" dirty="0"/>
                    </a:p>
                  </a:txBody>
                  <a:tcPr/>
                </a:tc>
                <a:tc>
                  <a:txBody>
                    <a:bodyPr/>
                    <a:lstStyle/>
                    <a:p>
                      <a:pPr algn="ctr"/>
                      <a:r>
                        <a:rPr lang="en-US" dirty="0" smtClean="0"/>
                        <a:t>5</a:t>
                      </a:r>
                      <a:endParaRPr lang="en-US" dirty="0"/>
                    </a:p>
                  </a:txBody>
                  <a:tcPr/>
                </a:tc>
                <a:tc>
                  <a:txBody>
                    <a:bodyPr/>
                    <a:lstStyle/>
                    <a:p>
                      <a:pPr algn="ctr"/>
                      <a:r>
                        <a:rPr lang="en-US" dirty="0" smtClean="0"/>
                        <a:t>5</a:t>
                      </a:r>
                      <a:endParaRPr lang="en-US" dirty="0"/>
                    </a:p>
                  </a:txBody>
                  <a:tcPr/>
                </a:tc>
              </a:tr>
            </a:tbl>
          </a:graphicData>
        </a:graphic>
      </p:graphicFrame>
      <p:sp>
        <p:nvSpPr>
          <p:cNvPr id="8" name="Content Placeholder 2"/>
          <p:cNvSpPr txBox="1">
            <a:spLocks/>
          </p:cNvSpPr>
          <p:nvPr/>
        </p:nvSpPr>
        <p:spPr>
          <a:xfrm>
            <a:off x="381000" y="1600200"/>
            <a:ext cx="8686800" cy="2209800"/>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Computed lower bound of maximum resilience</a:t>
            </a:r>
          </a:p>
          <a:p>
            <a:pPr lvl="1"/>
            <a:endParaRPr lang="en-US" dirty="0" smtClean="0"/>
          </a:p>
          <a:p>
            <a:pPr lvl="1"/>
            <a:endParaRPr lang="en-US" dirty="0"/>
          </a:p>
          <a:p>
            <a:pPr lvl="1"/>
            <a:endParaRPr lang="en-US" dirty="0" smtClean="0"/>
          </a:p>
          <a:p>
            <a:pPr lvl="1"/>
            <a:r>
              <a:rPr lang="en-US" dirty="0" smtClean="0"/>
              <a:t>Any </a:t>
            </a:r>
            <a:r>
              <a:rPr lang="en-US" i="1" dirty="0" smtClean="0"/>
              <a:t>N</a:t>
            </a:r>
            <a:r>
              <a:rPr lang="en-US" dirty="0" smtClean="0"/>
              <a:t>-node system is </a:t>
            </a:r>
            <a:r>
              <a:rPr lang="en-US" i="1" dirty="0" smtClean="0"/>
              <a:t>Q</a:t>
            </a:r>
            <a:r>
              <a:rPr lang="en-US" dirty="0" smtClean="0"/>
              <a:t>-resilient if </a:t>
            </a:r>
            <a:r>
              <a:rPr lang="en-US" i="1" dirty="0"/>
              <a:t>Q</a:t>
            </a:r>
            <a:r>
              <a:rPr lang="en-US" dirty="0"/>
              <a:t> </a:t>
            </a:r>
            <a:r>
              <a:rPr lang="en-US" dirty="0" smtClean="0"/>
              <a:t>≤ </a:t>
            </a:r>
            <a:r>
              <a:rPr lang="en-US" i="1" dirty="0" err="1" smtClean="0"/>
              <a:t>f</a:t>
            </a:r>
            <a:r>
              <a:rPr lang="en-US" i="1" baseline="-25000" dirty="0" err="1" smtClean="0"/>
              <a:t>l</a:t>
            </a:r>
            <a:r>
              <a:rPr lang="en-US" dirty="0" smtClean="0"/>
              <a:t>(</a:t>
            </a:r>
            <a:r>
              <a:rPr lang="en-US" i="1" dirty="0" smtClean="0"/>
              <a:t>N</a:t>
            </a:r>
            <a:r>
              <a:rPr lang="en-US" dirty="0" smtClean="0"/>
              <a:t>)</a:t>
            </a:r>
            <a:endParaRPr lang="en-US" dirty="0"/>
          </a:p>
        </p:txBody>
      </p:sp>
    </p:spTree>
    <p:extLst>
      <p:ext uri="{BB962C8B-B14F-4D97-AF65-F5344CB8AC3E}">
        <p14:creationId xmlns:p14="http://schemas.microsoft.com/office/powerpoint/2010/main" val="82986077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&amp; Future Work</a:t>
            </a:r>
            <a:endParaRPr lang="en-US" dirty="0"/>
          </a:p>
        </p:txBody>
      </p:sp>
      <p:sp>
        <p:nvSpPr>
          <p:cNvPr id="3" name="Content Placeholder 2"/>
          <p:cNvSpPr>
            <a:spLocks noGrp="1"/>
          </p:cNvSpPr>
          <p:nvPr>
            <p:ph idx="1"/>
          </p:nvPr>
        </p:nvSpPr>
        <p:spPr/>
        <p:txBody>
          <a:bodyPr/>
          <a:lstStyle/>
          <a:p>
            <a:r>
              <a:rPr lang="en-US" dirty="0" smtClean="0"/>
              <a:t>Analyzed resilience of sensing-based network clock sync</a:t>
            </a:r>
          </a:p>
          <a:p>
            <a:pPr lvl="1"/>
            <a:r>
              <a:rPr lang="en-US" dirty="0" smtClean="0"/>
              <a:t>An algorithm to compute a lower bound</a:t>
            </a:r>
          </a:p>
          <a:p>
            <a:pPr lvl="1"/>
            <a:r>
              <a:rPr lang="en-US" dirty="0" smtClean="0"/>
              <a:t>An analytical upper bound</a:t>
            </a:r>
          </a:p>
          <a:p>
            <a:endParaRPr lang="en-US" dirty="0"/>
          </a:p>
          <a:p>
            <a:r>
              <a:rPr lang="en-US" dirty="0" smtClean="0"/>
              <a:t>Future work</a:t>
            </a:r>
          </a:p>
          <a:p>
            <a:pPr lvl="1"/>
            <a:r>
              <a:rPr lang="en-US" dirty="0" smtClean="0"/>
              <a:t>Tight bound</a:t>
            </a:r>
          </a:p>
          <a:p>
            <a:pPr lvl="1"/>
            <a:r>
              <a:rPr lang="en-US" dirty="0" smtClean="0"/>
              <a:t>Reduce # of P2P sync sessions</a:t>
            </a:r>
          </a:p>
        </p:txBody>
      </p:sp>
      <p:sp>
        <p:nvSpPr>
          <p:cNvPr id="4" name="Slide Number Placeholder 3"/>
          <p:cNvSpPr>
            <a:spLocks noGrp="1"/>
          </p:cNvSpPr>
          <p:nvPr>
            <p:ph type="sldNum" sz="quarter" idx="12"/>
          </p:nvPr>
        </p:nvSpPr>
        <p:spPr/>
        <p:txBody>
          <a:bodyPr/>
          <a:lstStyle/>
          <a:p>
            <a:fld id="{46538FF8-3443-49D2-8207-2EBDBA7396FD}" type="slidenum">
              <a:rPr lang="en-US" smtClean="0"/>
              <a:t>22</a:t>
            </a:fld>
            <a:r>
              <a:rPr lang="en-US" dirty="0" smtClean="0"/>
              <a:t> / 22</a:t>
            </a:r>
            <a:endParaRPr lang="en-US" dirty="0"/>
          </a:p>
        </p:txBody>
      </p:sp>
    </p:spTree>
    <p:extLst>
      <p:ext uri="{BB962C8B-B14F-4D97-AF65-F5344CB8AC3E}">
        <p14:creationId xmlns:p14="http://schemas.microsoft.com/office/powerpoint/2010/main" val="28799557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rmAutofit/>
          </a:bodyPr>
          <a:lstStyle/>
          <a:p>
            <a:r>
              <a:rPr lang="en-US" dirty="0"/>
              <a:t>Clock </a:t>
            </a:r>
            <a:r>
              <a:rPr lang="en-US" dirty="0" smtClean="0"/>
              <a:t>Synchronization</a:t>
            </a:r>
            <a:endParaRPr lang="en-US" dirty="0"/>
          </a:p>
        </p:txBody>
      </p:sp>
      <p:sp>
        <p:nvSpPr>
          <p:cNvPr id="3" name="Content Placeholder 2"/>
          <p:cNvSpPr>
            <a:spLocks noGrp="1"/>
          </p:cNvSpPr>
          <p:nvPr>
            <p:ph idx="1"/>
          </p:nvPr>
        </p:nvSpPr>
        <p:spPr>
          <a:xfrm>
            <a:off x="457200" y="4724400"/>
            <a:ext cx="8229600" cy="1828800"/>
          </a:xfrm>
        </p:spPr>
        <p:txBody>
          <a:bodyPr>
            <a:normAutofit fontScale="77500" lnSpcReduction="20000"/>
          </a:bodyPr>
          <a:lstStyle/>
          <a:p>
            <a:r>
              <a:rPr lang="en-US" dirty="0"/>
              <a:t>Industrial systems need accurate clock sync</a:t>
            </a:r>
          </a:p>
          <a:p>
            <a:pPr lvl="1"/>
            <a:r>
              <a:rPr lang="en-US" dirty="0" err="1"/>
              <a:t>ms</a:t>
            </a:r>
            <a:r>
              <a:rPr lang="en-US" dirty="0"/>
              <a:t> or even </a:t>
            </a:r>
            <a:r>
              <a:rPr lang="el-GR" dirty="0"/>
              <a:t>μ</a:t>
            </a:r>
            <a:r>
              <a:rPr lang="en-US" dirty="0"/>
              <a:t>s accuracy</a:t>
            </a:r>
          </a:p>
          <a:p>
            <a:r>
              <a:rPr lang="en-US" dirty="0" err="1"/>
              <a:t>Desynchronization</a:t>
            </a:r>
            <a:endParaRPr lang="en-US" dirty="0"/>
          </a:p>
          <a:p>
            <a:pPr lvl="1"/>
            <a:r>
              <a:rPr lang="en-US" dirty="0"/>
              <a:t>Degrade system performance</a:t>
            </a:r>
          </a:p>
          <a:p>
            <a:pPr lvl="1"/>
            <a:r>
              <a:rPr lang="en-US" dirty="0"/>
              <a:t>Cause infrastructure damage</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1219200"/>
            <a:ext cx="5350571" cy="3002264"/>
          </a:xfrm>
          <a:prstGeom prst="rect">
            <a:avLst/>
          </a:prstGeom>
        </p:spPr>
      </p:pic>
      <p:sp>
        <p:nvSpPr>
          <p:cNvPr id="6" name="TextBox 5"/>
          <p:cNvSpPr txBox="1"/>
          <p:nvPr/>
        </p:nvSpPr>
        <p:spPr>
          <a:xfrm>
            <a:off x="3874140" y="4191000"/>
            <a:ext cx="1155060" cy="369332"/>
          </a:xfrm>
          <a:prstGeom prst="rect">
            <a:avLst/>
          </a:prstGeom>
          <a:noFill/>
        </p:spPr>
        <p:txBody>
          <a:bodyPr wrap="none" rtlCol="0">
            <a:spAutoFit/>
          </a:bodyPr>
          <a:lstStyle/>
          <a:p>
            <a:r>
              <a:rPr lang="en-US" dirty="0" err="1"/>
              <a:t>Roboteam</a:t>
            </a:r>
            <a:endParaRPr lang="en-US" dirty="0"/>
          </a:p>
        </p:txBody>
      </p:sp>
      <p:sp>
        <p:nvSpPr>
          <p:cNvPr id="7" name="Slide Number Placeholder 6"/>
          <p:cNvSpPr>
            <a:spLocks noGrp="1"/>
          </p:cNvSpPr>
          <p:nvPr>
            <p:ph type="sldNum" sz="quarter" idx="12"/>
          </p:nvPr>
        </p:nvSpPr>
        <p:spPr/>
        <p:txBody>
          <a:bodyPr/>
          <a:lstStyle/>
          <a:p>
            <a:fld id="{46538FF8-3443-49D2-8207-2EBDBA7396FD}" type="slidenum">
              <a:rPr lang="en-US" smtClean="0"/>
              <a:t>3</a:t>
            </a:fld>
            <a:r>
              <a:rPr lang="en-US" dirty="0" smtClean="0"/>
              <a:t> / 22</a:t>
            </a:r>
            <a:endParaRPr lang="en-US" dirty="0"/>
          </a:p>
        </p:txBody>
      </p:sp>
    </p:spTree>
    <p:extLst>
      <p:ext uri="{BB962C8B-B14F-4D97-AF65-F5344CB8AC3E}">
        <p14:creationId xmlns:p14="http://schemas.microsoft.com/office/powerpoint/2010/main" val="16825181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a:t>Clock Sync Security</a:t>
            </a:r>
          </a:p>
        </p:txBody>
      </p:sp>
      <p:sp>
        <p:nvSpPr>
          <p:cNvPr id="3" name="Content Placeholder 2"/>
          <p:cNvSpPr>
            <a:spLocks noGrp="1"/>
          </p:cNvSpPr>
          <p:nvPr>
            <p:ph idx="1"/>
          </p:nvPr>
        </p:nvSpPr>
        <p:spPr>
          <a:xfrm>
            <a:off x="457200" y="1066800"/>
            <a:ext cx="8229600" cy="2971800"/>
          </a:xfrm>
        </p:spPr>
        <p:txBody>
          <a:bodyPr>
            <a:normAutofit fontScale="92500"/>
          </a:bodyPr>
          <a:lstStyle/>
          <a:p>
            <a:r>
              <a:rPr lang="en-US" dirty="0"/>
              <a:t>GPS</a:t>
            </a:r>
          </a:p>
          <a:p>
            <a:pPr lvl="1"/>
            <a:r>
              <a:rPr lang="en-US" dirty="0"/>
              <a:t>Not scalable, vulnerable to wireless spoofing</a:t>
            </a:r>
          </a:p>
          <a:p>
            <a:r>
              <a:rPr lang="en-US" dirty="0"/>
              <a:t>Message exchange based protocols (NTP, PTP, …)</a:t>
            </a:r>
          </a:p>
          <a:p>
            <a:pPr lvl="1"/>
            <a:r>
              <a:rPr lang="en-US" dirty="0"/>
              <a:t>Vulnerable to packet delay attack [RFC 7384]</a:t>
            </a:r>
            <a:br>
              <a:rPr lang="en-US" dirty="0"/>
            </a:br>
            <a:r>
              <a:rPr lang="en-US" i="1" dirty="0">
                <a:solidFill>
                  <a:srgbClr val="0000FF"/>
                </a:solidFill>
              </a:rPr>
              <a:t>Implemented in wired/wireless networks</a:t>
            </a:r>
          </a:p>
          <a:p>
            <a:pPr lvl="1"/>
            <a:r>
              <a:rPr lang="en-US" dirty="0"/>
              <a:t>No pure cryptographic solution</a:t>
            </a:r>
          </a:p>
        </p:txBody>
      </p:sp>
      <p:cxnSp>
        <p:nvCxnSpPr>
          <p:cNvPr id="5" name="Straight Arrow Connector 4"/>
          <p:cNvCxnSpPr/>
          <p:nvPr/>
        </p:nvCxnSpPr>
        <p:spPr>
          <a:xfrm>
            <a:off x="838200" y="4583668"/>
            <a:ext cx="3429000"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a:off x="838200" y="5879068"/>
            <a:ext cx="3429000"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V="1">
            <a:off x="1524000" y="4583668"/>
            <a:ext cx="533400" cy="1295400"/>
          </a:xfrm>
          <a:prstGeom prst="straightConnector1">
            <a:avLst/>
          </a:prstGeom>
          <a:ln w="25400">
            <a:solidFill>
              <a:schemeClr val="accent3">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2532279" y="4583668"/>
            <a:ext cx="609600" cy="1295400"/>
          </a:xfrm>
          <a:prstGeom prst="straightConnector1">
            <a:avLst/>
          </a:prstGeom>
          <a:ln w="25400">
            <a:solidFill>
              <a:schemeClr val="accent3">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62000" y="5574268"/>
            <a:ext cx="651204" cy="369332"/>
          </a:xfrm>
          <a:prstGeom prst="rect">
            <a:avLst/>
          </a:prstGeom>
          <a:noFill/>
        </p:spPr>
        <p:txBody>
          <a:bodyPr wrap="none" rtlCol="0">
            <a:spAutoFit/>
          </a:bodyPr>
          <a:lstStyle/>
          <a:p>
            <a:r>
              <a:rPr lang="en-US" dirty="0"/>
              <a:t>slave</a:t>
            </a:r>
          </a:p>
        </p:txBody>
      </p:sp>
      <p:sp>
        <p:nvSpPr>
          <p:cNvPr id="10" name="TextBox 9"/>
          <p:cNvSpPr txBox="1"/>
          <p:nvPr/>
        </p:nvSpPr>
        <p:spPr>
          <a:xfrm>
            <a:off x="685800" y="4290536"/>
            <a:ext cx="836639" cy="369332"/>
          </a:xfrm>
          <a:prstGeom prst="rect">
            <a:avLst/>
          </a:prstGeom>
          <a:noFill/>
        </p:spPr>
        <p:txBody>
          <a:bodyPr wrap="none" rtlCol="0">
            <a:spAutoFit/>
          </a:bodyPr>
          <a:lstStyle/>
          <a:p>
            <a:r>
              <a:rPr lang="en-US" dirty="0"/>
              <a:t>master</a:t>
            </a:r>
          </a:p>
        </p:txBody>
      </p:sp>
      <p:sp>
        <p:nvSpPr>
          <p:cNvPr id="11" name="TextBox 10"/>
          <p:cNvSpPr txBox="1"/>
          <p:nvPr/>
        </p:nvSpPr>
        <p:spPr>
          <a:xfrm>
            <a:off x="1412442" y="5802868"/>
            <a:ext cx="340158" cy="369332"/>
          </a:xfrm>
          <a:prstGeom prst="rect">
            <a:avLst/>
          </a:prstGeom>
          <a:noFill/>
        </p:spPr>
        <p:txBody>
          <a:bodyPr wrap="none" rtlCol="0">
            <a:spAutoFit/>
          </a:bodyPr>
          <a:lstStyle/>
          <a:p>
            <a:r>
              <a:rPr lang="en-US" dirty="0"/>
              <a:t>t</a:t>
            </a:r>
            <a:r>
              <a:rPr lang="en-US" baseline="-25000" dirty="0"/>
              <a:t>1</a:t>
            </a:r>
          </a:p>
        </p:txBody>
      </p:sp>
      <p:sp>
        <p:nvSpPr>
          <p:cNvPr id="12" name="TextBox 11"/>
          <p:cNvSpPr txBox="1"/>
          <p:nvPr/>
        </p:nvSpPr>
        <p:spPr>
          <a:xfrm>
            <a:off x="3912845" y="4583668"/>
            <a:ext cx="659155" cy="369332"/>
          </a:xfrm>
          <a:prstGeom prst="rect">
            <a:avLst/>
          </a:prstGeom>
          <a:noFill/>
        </p:spPr>
        <p:txBody>
          <a:bodyPr wrap="none" rtlCol="0">
            <a:spAutoFit/>
          </a:bodyPr>
          <a:lstStyle/>
          <a:p>
            <a:r>
              <a:rPr lang="en-US" dirty="0"/>
              <a:t>clock</a:t>
            </a:r>
          </a:p>
        </p:txBody>
      </p:sp>
      <p:sp>
        <p:nvSpPr>
          <p:cNvPr id="13" name="TextBox 12"/>
          <p:cNvSpPr txBox="1"/>
          <p:nvPr/>
        </p:nvSpPr>
        <p:spPr>
          <a:xfrm>
            <a:off x="3912845" y="5879068"/>
            <a:ext cx="659155" cy="369332"/>
          </a:xfrm>
          <a:prstGeom prst="rect">
            <a:avLst/>
          </a:prstGeom>
          <a:noFill/>
        </p:spPr>
        <p:txBody>
          <a:bodyPr wrap="none" rtlCol="0">
            <a:spAutoFit/>
          </a:bodyPr>
          <a:lstStyle/>
          <a:p>
            <a:r>
              <a:rPr lang="en-US" dirty="0"/>
              <a:t>clock</a:t>
            </a:r>
          </a:p>
        </p:txBody>
      </p:sp>
      <p:sp>
        <p:nvSpPr>
          <p:cNvPr id="14" name="TextBox 13"/>
          <p:cNvSpPr txBox="1"/>
          <p:nvPr/>
        </p:nvSpPr>
        <p:spPr>
          <a:xfrm>
            <a:off x="1887321" y="4195479"/>
            <a:ext cx="340158" cy="369332"/>
          </a:xfrm>
          <a:prstGeom prst="rect">
            <a:avLst/>
          </a:prstGeom>
          <a:noFill/>
        </p:spPr>
        <p:txBody>
          <a:bodyPr wrap="none" rtlCol="0">
            <a:spAutoFit/>
          </a:bodyPr>
          <a:lstStyle/>
          <a:p>
            <a:r>
              <a:rPr lang="en-US" dirty="0"/>
              <a:t>t</a:t>
            </a:r>
            <a:r>
              <a:rPr lang="en-US" baseline="-25000" dirty="0"/>
              <a:t>2</a:t>
            </a:r>
          </a:p>
        </p:txBody>
      </p:sp>
      <p:sp>
        <p:nvSpPr>
          <p:cNvPr id="15" name="TextBox 14"/>
          <p:cNvSpPr txBox="1"/>
          <p:nvPr/>
        </p:nvSpPr>
        <p:spPr>
          <a:xfrm>
            <a:off x="2362200" y="4195479"/>
            <a:ext cx="340158" cy="369332"/>
          </a:xfrm>
          <a:prstGeom prst="rect">
            <a:avLst/>
          </a:prstGeom>
          <a:noFill/>
        </p:spPr>
        <p:txBody>
          <a:bodyPr wrap="none" rtlCol="0">
            <a:spAutoFit/>
          </a:bodyPr>
          <a:lstStyle/>
          <a:p>
            <a:r>
              <a:rPr lang="en-US" dirty="0"/>
              <a:t>t</a:t>
            </a:r>
            <a:r>
              <a:rPr lang="en-US" baseline="-25000" dirty="0"/>
              <a:t>3</a:t>
            </a:r>
          </a:p>
        </p:txBody>
      </p:sp>
      <p:sp>
        <p:nvSpPr>
          <p:cNvPr id="16" name="TextBox 15"/>
          <p:cNvSpPr txBox="1"/>
          <p:nvPr/>
        </p:nvSpPr>
        <p:spPr>
          <a:xfrm>
            <a:off x="3030321" y="5802868"/>
            <a:ext cx="340158" cy="369332"/>
          </a:xfrm>
          <a:prstGeom prst="rect">
            <a:avLst/>
          </a:prstGeom>
          <a:noFill/>
        </p:spPr>
        <p:txBody>
          <a:bodyPr wrap="none" rtlCol="0">
            <a:spAutoFit/>
          </a:bodyPr>
          <a:lstStyle/>
          <a:p>
            <a:r>
              <a:rPr lang="en-US" dirty="0"/>
              <a:t>t</a:t>
            </a:r>
            <a:r>
              <a:rPr lang="en-US" baseline="-25000" dirty="0"/>
              <a:t>4</a:t>
            </a:r>
          </a:p>
        </p:txBody>
      </p:sp>
      <p:cxnSp>
        <p:nvCxnSpPr>
          <p:cNvPr id="17" name="Straight Arrow Connector 16"/>
          <p:cNvCxnSpPr>
            <a:stCxn id="15" idx="2"/>
          </p:cNvCxnSpPr>
          <p:nvPr/>
        </p:nvCxnSpPr>
        <p:spPr>
          <a:xfrm>
            <a:off x="2532279" y="4564811"/>
            <a:ext cx="1125321" cy="1314257"/>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819400" y="4954292"/>
            <a:ext cx="619976" cy="6199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TextBox 18"/>
          <p:cNvSpPr txBox="1"/>
          <p:nvPr/>
        </p:nvSpPr>
        <p:spPr>
          <a:xfrm>
            <a:off x="3505200" y="5802868"/>
            <a:ext cx="397866" cy="369332"/>
          </a:xfrm>
          <a:prstGeom prst="rect">
            <a:avLst/>
          </a:prstGeom>
          <a:noFill/>
        </p:spPr>
        <p:txBody>
          <a:bodyPr wrap="none" rtlCol="0">
            <a:spAutoFit/>
          </a:bodyPr>
          <a:lstStyle/>
          <a:p>
            <a:r>
              <a:rPr lang="en-US" dirty="0"/>
              <a:t>t</a:t>
            </a:r>
            <a:r>
              <a:rPr lang="en-US" baseline="-25000" dirty="0"/>
              <a:t>4</a:t>
            </a:r>
            <a:r>
              <a:rPr lang="en-US" dirty="0"/>
              <a:t>’</a:t>
            </a:r>
            <a:endParaRPr lang="en-US" baseline="-25000" dirty="0"/>
          </a:p>
        </p:txBody>
      </p:sp>
      <p:graphicFrame>
        <p:nvGraphicFramePr>
          <p:cNvPr id="31" name="Object 30"/>
          <p:cNvGraphicFramePr>
            <a:graphicFrameLocks noChangeAspect="1"/>
          </p:cNvGraphicFramePr>
          <p:nvPr>
            <p:extLst>
              <p:ext uri="{D42A27DB-BD31-4B8C-83A1-F6EECF244321}">
                <p14:modId xmlns:p14="http://schemas.microsoft.com/office/powerpoint/2010/main" val="458203755"/>
              </p:ext>
            </p:extLst>
          </p:nvPr>
        </p:nvGraphicFramePr>
        <p:xfrm>
          <a:off x="5029200" y="4724400"/>
          <a:ext cx="3649239" cy="565632"/>
        </p:xfrm>
        <a:graphic>
          <a:graphicData uri="http://schemas.openxmlformats.org/presentationml/2006/ole">
            <mc:AlternateContent xmlns:mc="http://schemas.openxmlformats.org/markup-compatibility/2006">
              <mc:Choice xmlns:v="urn:schemas-microsoft-com:vml" Requires="v">
                <p:oleObj spid="_x0000_s1849" name="Microsoft Equation 3.0" r:id="rId5" imgW="2539800" imgH="393480" progId="Equation.3">
                  <p:embed/>
                </p:oleObj>
              </mc:Choice>
              <mc:Fallback>
                <p:oleObj name="Microsoft Equation 3.0" r:id="rId5" imgW="2539800" imgH="393480" progId="Equation.3">
                  <p:embed/>
                  <p:pic>
                    <p:nvPicPr>
                      <p:cNvPr id="0" name=""/>
                      <p:cNvPicPr/>
                      <p:nvPr/>
                    </p:nvPicPr>
                    <p:blipFill>
                      <a:blip r:embed="rId6"/>
                      <a:stretch>
                        <a:fillRect/>
                      </a:stretch>
                    </p:blipFill>
                    <p:spPr>
                      <a:xfrm>
                        <a:off x="5029200" y="4724400"/>
                        <a:ext cx="3649239" cy="565632"/>
                      </a:xfrm>
                      <a:prstGeom prst="rect">
                        <a:avLst/>
                      </a:prstGeom>
                    </p:spPr>
                  </p:pic>
                </p:oleObj>
              </mc:Fallback>
            </mc:AlternateContent>
          </a:graphicData>
        </a:graphic>
      </p:graphicFrame>
      <p:sp>
        <p:nvSpPr>
          <p:cNvPr id="32" name="TextBox 31"/>
          <p:cNvSpPr txBox="1"/>
          <p:nvPr/>
        </p:nvSpPr>
        <p:spPr>
          <a:xfrm>
            <a:off x="4953000" y="4283347"/>
            <a:ext cx="2710357" cy="369332"/>
          </a:xfrm>
          <a:prstGeom prst="rect">
            <a:avLst/>
          </a:prstGeom>
          <a:noFill/>
        </p:spPr>
        <p:txBody>
          <a:bodyPr wrap="none" rtlCol="0">
            <a:spAutoFit/>
          </a:bodyPr>
          <a:lstStyle/>
          <a:p>
            <a:r>
              <a:rPr lang="en-US" dirty="0"/>
              <a:t>Symmetric link assumption</a:t>
            </a:r>
          </a:p>
        </p:txBody>
      </p:sp>
      <p:graphicFrame>
        <p:nvGraphicFramePr>
          <p:cNvPr id="34" name="Object 33"/>
          <p:cNvGraphicFramePr>
            <a:graphicFrameLocks noChangeAspect="1"/>
          </p:cNvGraphicFramePr>
          <p:nvPr>
            <p:extLst>
              <p:ext uri="{D42A27DB-BD31-4B8C-83A1-F6EECF244321}">
                <p14:modId xmlns:p14="http://schemas.microsoft.com/office/powerpoint/2010/main" val="3752202333"/>
              </p:ext>
            </p:extLst>
          </p:nvPr>
        </p:nvGraphicFramePr>
        <p:xfrm>
          <a:off x="5029200" y="5562600"/>
          <a:ext cx="2952174" cy="610116"/>
        </p:xfrm>
        <a:graphic>
          <a:graphicData uri="http://schemas.openxmlformats.org/presentationml/2006/ole">
            <mc:AlternateContent xmlns:mc="http://schemas.openxmlformats.org/markup-compatibility/2006">
              <mc:Choice xmlns:v="urn:schemas-microsoft-com:vml" Requires="v">
                <p:oleObj spid="_x0000_s1850" name="Microsoft Equation 3.0" r:id="rId7" imgW="1904760" imgH="393480" progId="Equation.3">
                  <p:embed/>
                </p:oleObj>
              </mc:Choice>
              <mc:Fallback>
                <p:oleObj name="Microsoft Equation 3.0" r:id="rId7" imgW="1904760" imgH="393480" progId="Equation.3">
                  <p:embed/>
                  <p:pic>
                    <p:nvPicPr>
                      <p:cNvPr id="0" name=""/>
                      <p:cNvPicPr/>
                      <p:nvPr/>
                    </p:nvPicPr>
                    <p:blipFill>
                      <a:blip r:embed="rId8"/>
                      <a:stretch>
                        <a:fillRect/>
                      </a:stretch>
                    </p:blipFill>
                    <p:spPr>
                      <a:xfrm>
                        <a:off x="5029200" y="5562600"/>
                        <a:ext cx="2952174" cy="610116"/>
                      </a:xfrm>
                      <a:prstGeom prst="rect">
                        <a:avLst/>
                      </a:prstGeom>
                    </p:spPr>
                  </p:pic>
                </p:oleObj>
              </mc:Fallback>
            </mc:AlternateContent>
          </a:graphicData>
        </a:graphic>
      </p:graphicFrame>
      <p:sp>
        <p:nvSpPr>
          <p:cNvPr id="20" name="Slide Number Placeholder 19"/>
          <p:cNvSpPr>
            <a:spLocks noGrp="1"/>
          </p:cNvSpPr>
          <p:nvPr>
            <p:ph type="sldNum" sz="quarter" idx="12"/>
          </p:nvPr>
        </p:nvSpPr>
        <p:spPr/>
        <p:txBody>
          <a:bodyPr/>
          <a:lstStyle/>
          <a:p>
            <a:fld id="{46538FF8-3443-49D2-8207-2EBDBA7396FD}" type="slidenum">
              <a:rPr lang="en-US" smtClean="0"/>
              <a:t>4</a:t>
            </a:fld>
            <a:r>
              <a:rPr lang="en-US" dirty="0" smtClean="0"/>
              <a:t> / 22</a:t>
            </a:r>
            <a:endParaRPr lang="en-US" dirty="0"/>
          </a:p>
        </p:txBody>
      </p:sp>
    </p:spTree>
    <p:extLst>
      <p:ext uri="{BB962C8B-B14F-4D97-AF65-F5344CB8AC3E}">
        <p14:creationId xmlns:p14="http://schemas.microsoft.com/office/powerpoint/2010/main" val="240296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xit" presetSubtype="0" fill="hold" nodeType="withEffect">
                                  <p:stCondLst>
                                    <p:cond delay="0"/>
                                  </p:stCondLst>
                                  <p:childTnLst>
                                    <p:set>
                                      <p:cBhvr>
                                        <p:cTn id="10" dur="1" fill="hold">
                                          <p:stCondLst>
                                            <p:cond delay="0"/>
                                          </p:stCondLst>
                                        </p:cTn>
                                        <p:tgtEl>
                                          <p:spTgt spid="8"/>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3" presetClass="entr" presetSubtype="1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blinds(horizontal)">
                                      <p:cBhvr>
                                        <p:cTn id="20"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Secure Sensing-Based Clock Sync</a:t>
            </a:r>
          </a:p>
        </p:txBody>
      </p:sp>
      <p:sp>
        <p:nvSpPr>
          <p:cNvPr id="3" name="Content Placeholder 2"/>
          <p:cNvSpPr>
            <a:spLocks noGrp="1"/>
          </p:cNvSpPr>
          <p:nvPr>
            <p:ph idx="1"/>
          </p:nvPr>
        </p:nvSpPr>
        <p:spPr>
          <a:xfrm>
            <a:off x="228600" y="4343400"/>
            <a:ext cx="8686800" cy="1905000"/>
          </a:xfrm>
        </p:spPr>
        <p:txBody>
          <a:bodyPr>
            <a:normAutofit fontScale="92500"/>
          </a:bodyPr>
          <a:lstStyle/>
          <a:p>
            <a:r>
              <a:rPr lang="en-US" dirty="0"/>
              <a:t>Common periodic impulses from physical ambient</a:t>
            </a:r>
          </a:p>
          <a:p>
            <a:pPr lvl="1"/>
            <a:r>
              <a:rPr lang="en-US" b="1" dirty="0">
                <a:solidFill>
                  <a:srgbClr val="0000FF"/>
                </a:solidFill>
              </a:rPr>
              <a:t>Synchronous:</a:t>
            </a:r>
            <a:r>
              <a:rPr lang="en-US" dirty="0"/>
              <a:t> Impulses occur at the same time</a:t>
            </a:r>
          </a:p>
          <a:p>
            <a:pPr lvl="1"/>
            <a:r>
              <a:rPr lang="en-US" b="1" dirty="0">
                <a:solidFill>
                  <a:srgbClr val="0000FF"/>
                </a:solidFill>
              </a:rPr>
              <a:t>Securely </a:t>
            </a:r>
            <a:r>
              <a:rPr lang="en-US" b="1" dirty="0" err="1">
                <a:solidFill>
                  <a:srgbClr val="0000FF"/>
                </a:solidFill>
              </a:rPr>
              <a:t>synchronizable</a:t>
            </a:r>
            <a:r>
              <a:rPr lang="en-US" b="1" dirty="0">
                <a:solidFill>
                  <a:srgbClr val="0000FF"/>
                </a:solidFill>
              </a:rPr>
              <a:t>:</a:t>
            </a:r>
            <a:r>
              <a:rPr lang="en-US" dirty="0"/>
              <a:t> Correspondence between two impulses w/o measuring network delays</a:t>
            </a:r>
          </a:p>
          <a:p>
            <a:pPr lvl="1"/>
            <a:endParaRPr lang="en-US" dirty="0"/>
          </a:p>
        </p:txBody>
      </p:sp>
      <p:sp>
        <p:nvSpPr>
          <p:cNvPr id="4" name="Slide Number Placeholder 3"/>
          <p:cNvSpPr>
            <a:spLocks noGrp="1"/>
          </p:cNvSpPr>
          <p:nvPr>
            <p:ph type="sldNum" sz="quarter" idx="12"/>
          </p:nvPr>
        </p:nvSpPr>
        <p:spPr/>
        <p:txBody>
          <a:bodyPr/>
          <a:lstStyle/>
          <a:p>
            <a:fld id="{46538FF8-3443-49D2-8207-2EBDBA7396FD}" type="slidenum">
              <a:rPr lang="en-US" smtClean="0"/>
              <a:t>5</a:t>
            </a:fld>
            <a:r>
              <a:rPr lang="en-US" dirty="0" smtClean="0"/>
              <a:t> / 22</a:t>
            </a:r>
            <a:endParaRPr lang="en-US" dirty="0"/>
          </a:p>
        </p:txBody>
      </p:sp>
      <p:cxnSp>
        <p:nvCxnSpPr>
          <p:cNvPr id="5" name="Straight Arrow Connector 4"/>
          <p:cNvCxnSpPr/>
          <p:nvPr/>
        </p:nvCxnSpPr>
        <p:spPr>
          <a:xfrm>
            <a:off x="1917331" y="2446012"/>
            <a:ext cx="5397869"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a:off x="1917331" y="3741412"/>
            <a:ext cx="5397869" cy="0"/>
          </a:xfrm>
          <a:prstGeom prst="straightConnector1">
            <a:avLst/>
          </a:prstGeom>
          <a:ln w="254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841131" y="3436612"/>
            <a:ext cx="651204" cy="369332"/>
          </a:xfrm>
          <a:prstGeom prst="rect">
            <a:avLst/>
          </a:prstGeom>
          <a:noFill/>
        </p:spPr>
        <p:txBody>
          <a:bodyPr wrap="none" rtlCol="0">
            <a:spAutoFit/>
          </a:bodyPr>
          <a:lstStyle/>
          <a:p>
            <a:r>
              <a:rPr lang="en-US" dirty="0"/>
              <a:t>slave</a:t>
            </a:r>
          </a:p>
        </p:txBody>
      </p:sp>
      <p:sp>
        <p:nvSpPr>
          <p:cNvPr id="10" name="TextBox 9"/>
          <p:cNvSpPr txBox="1"/>
          <p:nvPr/>
        </p:nvSpPr>
        <p:spPr>
          <a:xfrm>
            <a:off x="1764931" y="2152880"/>
            <a:ext cx="836639" cy="369332"/>
          </a:xfrm>
          <a:prstGeom prst="rect">
            <a:avLst/>
          </a:prstGeom>
          <a:noFill/>
        </p:spPr>
        <p:txBody>
          <a:bodyPr wrap="none" rtlCol="0">
            <a:spAutoFit/>
          </a:bodyPr>
          <a:lstStyle/>
          <a:p>
            <a:r>
              <a:rPr lang="en-US" dirty="0"/>
              <a:t>master</a:t>
            </a:r>
          </a:p>
        </p:txBody>
      </p:sp>
      <p:sp>
        <p:nvSpPr>
          <p:cNvPr id="12" name="TextBox 11"/>
          <p:cNvSpPr txBox="1"/>
          <p:nvPr/>
        </p:nvSpPr>
        <p:spPr>
          <a:xfrm>
            <a:off x="6656045" y="2446012"/>
            <a:ext cx="659155" cy="369332"/>
          </a:xfrm>
          <a:prstGeom prst="rect">
            <a:avLst/>
          </a:prstGeom>
          <a:noFill/>
        </p:spPr>
        <p:txBody>
          <a:bodyPr wrap="none" rtlCol="0">
            <a:spAutoFit/>
          </a:bodyPr>
          <a:lstStyle/>
          <a:p>
            <a:r>
              <a:rPr lang="en-US" dirty="0"/>
              <a:t>clock</a:t>
            </a:r>
          </a:p>
        </p:txBody>
      </p:sp>
      <p:sp>
        <p:nvSpPr>
          <p:cNvPr id="13" name="TextBox 12"/>
          <p:cNvSpPr txBox="1"/>
          <p:nvPr/>
        </p:nvSpPr>
        <p:spPr>
          <a:xfrm>
            <a:off x="6656045" y="3745468"/>
            <a:ext cx="659155" cy="369332"/>
          </a:xfrm>
          <a:prstGeom prst="rect">
            <a:avLst/>
          </a:prstGeom>
          <a:noFill/>
        </p:spPr>
        <p:txBody>
          <a:bodyPr wrap="none" rtlCol="0">
            <a:spAutoFit/>
          </a:bodyPr>
          <a:lstStyle/>
          <a:p>
            <a:r>
              <a:rPr lang="en-US" dirty="0"/>
              <a:t>clock</a:t>
            </a:r>
          </a:p>
        </p:txBody>
      </p:sp>
      <p:cxnSp>
        <p:nvCxnSpPr>
          <p:cNvPr id="27" name="Straight Arrow Connector 26"/>
          <p:cNvCxnSpPr/>
          <p:nvPr/>
        </p:nvCxnSpPr>
        <p:spPr>
          <a:xfrm flipV="1">
            <a:off x="3200400" y="1676400"/>
            <a:ext cx="0" cy="76961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3962400" y="1676400"/>
            <a:ext cx="0" cy="76961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4724400" y="1676400"/>
            <a:ext cx="0" cy="76961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flipV="1">
            <a:off x="5486400" y="1676400"/>
            <a:ext cx="0" cy="76961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V="1">
            <a:off x="6324600" y="1676400"/>
            <a:ext cx="0" cy="76961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V="1">
            <a:off x="3200400" y="2971800"/>
            <a:ext cx="0" cy="76961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3962400" y="2971800"/>
            <a:ext cx="0" cy="76961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V="1">
            <a:off x="4724400" y="2971800"/>
            <a:ext cx="0" cy="76961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flipV="1">
            <a:off x="5486400" y="2971800"/>
            <a:ext cx="0" cy="76961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V="1">
            <a:off x="6324600" y="2971800"/>
            <a:ext cx="0" cy="76961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xmlns="" id="{375B6A85-8425-9C48-9B51-C9C270C76BBB}"/>
              </a:ext>
            </a:extLst>
          </p:cNvPr>
          <p:cNvSpPr/>
          <p:nvPr/>
        </p:nvSpPr>
        <p:spPr>
          <a:xfrm>
            <a:off x="2895600" y="1417638"/>
            <a:ext cx="609600" cy="2697162"/>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3962400" y="2446012"/>
            <a:ext cx="0" cy="29718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4724400" y="2446012"/>
            <a:ext cx="0" cy="29718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4191000" y="2446012"/>
            <a:ext cx="296876" cy="369332"/>
          </a:xfrm>
          <a:prstGeom prst="rect">
            <a:avLst/>
          </a:prstGeom>
          <a:noFill/>
        </p:spPr>
        <p:txBody>
          <a:bodyPr wrap="none" rtlCol="0">
            <a:spAutoFit/>
          </a:bodyPr>
          <a:lstStyle/>
          <a:p>
            <a:r>
              <a:rPr lang="en-US" i="1" dirty="0" smtClean="0"/>
              <a:t>T</a:t>
            </a:r>
            <a:endParaRPr lang="en-US" i="1" dirty="0"/>
          </a:p>
        </p:txBody>
      </p:sp>
      <p:cxnSp>
        <p:nvCxnSpPr>
          <p:cNvPr id="17" name="Straight Arrow Connector 16"/>
          <p:cNvCxnSpPr>
            <a:stCxn id="15" idx="1"/>
          </p:cNvCxnSpPr>
          <p:nvPr/>
        </p:nvCxnSpPr>
        <p:spPr>
          <a:xfrm flipH="1">
            <a:off x="3962400" y="2630678"/>
            <a:ext cx="2286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5" idx="3"/>
          </p:cNvCxnSpPr>
          <p:nvPr/>
        </p:nvCxnSpPr>
        <p:spPr>
          <a:xfrm>
            <a:off x="4487876" y="2630678"/>
            <a:ext cx="236524"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897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blinds(horizontal)">
                                      <p:cBhvr>
                                        <p:cTn id="10" dur="500"/>
                                        <p:tgtEl>
                                          <p:spTgt spid="3">
                                            <p:txEl>
                                              <p:pRg st="2" end="2"/>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linds(horizontal)">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a:t>Electric Network Voltage (ENV)</a:t>
            </a:r>
          </a:p>
        </p:txBody>
      </p:sp>
      <p:sp>
        <p:nvSpPr>
          <p:cNvPr id="3" name="Content Placeholder 2"/>
          <p:cNvSpPr>
            <a:spLocks noGrp="1"/>
          </p:cNvSpPr>
          <p:nvPr>
            <p:ph idx="1"/>
          </p:nvPr>
        </p:nvSpPr>
        <p:spPr>
          <a:xfrm>
            <a:off x="762000" y="4313237"/>
            <a:ext cx="8229600" cy="2316163"/>
          </a:xfrm>
        </p:spPr>
        <p:txBody>
          <a:bodyPr>
            <a:normAutofit fontScale="77500" lnSpcReduction="20000"/>
          </a:bodyPr>
          <a:lstStyle/>
          <a:p>
            <a:r>
              <a:rPr lang="en-US" dirty="0"/>
              <a:t>Synchronous</a:t>
            </a:r>
          </a:p>
          <a:p>
            <a:pPr lvl="1"/>
            <a:r>
              <a:rPr lang="en-US" dirty="0"/>
              <a:t>100 </a:t>
            </a:r>
            <a:r>
              <a:rPr lang="el-GR" dirty="0"/>
              <a:t>μ</a:t>
            </a:r>
            <a:r>
              <a:rPr lang="en-US" dirty="0"/>
              <a:t>s offset over 10 km</a:t>
            </a:r>
          </a:p>
          <a:p>
            <a:r>
              <a:rPr lang="en-US" dirty="0"/>
              <a:t>Hard to compromise</a:t>
            </a:r>
          </a:p>
          <a:p>
            <a:pPr lvl="1"/>
            <a:r>
              <a:rPr lang="en-US" dirty="0"/>
              <a:t>Inject large energy to distort 50Hz ENV</a:t>
            </a:r>
          </a:p>
          <a:p>
            <a:pPr lvl="1"/>
            <a:r>
              <a:rPr lang="en-US" dirty="0"/>
              <a:t>Modify power network</a:t>
            </a:r>
          </a:p>
          <a:p>
            <a:r>
              <a:rPr lang="en-US" b="1" dirty="0">
                <a:solidFill>
                  <a:srgbClr val="0000FF"/>
                </a:solidFill>
              </a:rPr>
              <a:t>Securely </a:t>
            </a:r>
            <a:r>
              <a:rPr lang="en-US" b="1" dirty="0" err="1">
                <a:solidFill>
                  <a:srgbClr val="0000FF"/>
                </a:solidFill>
              </a:rPr>
              <a:t>synchronizable</a:t>
            </a:r>
            <a:r>
              <a:rPr lang="en-US" b="1" dirty="0">
                <a:solidFill>
                  <a:srgbClr val="0000FF"/>
                </a:solidFill>
              </a:rPr>
              <a:t>?</a:t>
            </a:r>
          </a:p>
        </p:txBody>
      </p:sp>
      <p:grpSp>
        <p:nvGrpSpPr>
          <p:cNvPr id="5" name="Group 4"/>
          <p:cNvGrpSpPr/>
          <p:nvPr/>
        </p:nvGrpSpPr>
        <p:grpSpPr>
          <a:xfrm>
            <a:off x="2514600" y="1371600"/>
            <a:ext cx="4276800" cy="2743200"/>
            <a:chOff x="2047103" y="3962400"/>
            <a:chExt cx="4276800" cy="274320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7103" y="3962400"/>
              <a:ext cx="4276800" cy="2743200"/>
            </a:xfrm>
            <a:prstGeom prst="rect">
              <a:avLst/>
            </a:prstGeom>
          </p:spPr>
        </p:pic>
        <p:cxnSp>
          <p:nvCxnSpPr>
            <p:cNvPr id="7" name="Straight Connector 6"/>
            <p:cNvCxnSpPr/>
            <p:nvPr/>
          </p:nvCxnSpPr>
          <p:spPr>
            <a:xfrm>
              <a:off x="2590800" y="5314178"/>
              <a:ext cx="3276600" cy="10297"/>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
        <p:nvSpPr>
          <p:cNvPr id="8" name="Slide Number Placeholder 7"/>
          <p:cNvSpPr>
            <a:spLocks noGrp="1"/>
          </p:cNvSpPr>
          <p:nvPr>
            <p:ph type="sldNum" sz="quarter" idx="12"/>
          </p:nvPr>
        </p:nvSpPr>
        <p:spPr/>
        <p:txBody>
          <a:bodyPr/>
          <a:lstStyle/>
          <a:p>
            <a:fld id="{46538FF8-3443-49D2-8207-2EBDBA7396FD}" type="slidenum">
              <a:rPr lang="en-US" smtClean="0"/>
              <a:t>6</a:t>
            </a:fld>
            <a:r>
              <a:rPr lang="en-US" dirty="0" smtClean="0"/>
              <a:t> / 22</a:t>
            </a:r>
            <a:endParaRPr lang="en-US" dirty="0"/>
          </a:p>
        </p:txBody>
      </p:sp>
      <p:grpSp>
        <p:nvGrpSpPr>
          <p:cNvPr id="17" name="Group 16">
            <a:extLst>
              <a:ext uri="{FF2B5EF4-FFF2-40B4-BE49-F238E27FC236}">
                <a16:creationId xmlns:a16="http://schemas.microsoft.com/office/drawing/2014/main" xmlns="" id="{F704CF00-CF56-8D4D-9361-C7C1FDED093B}"/>
              </a:ext>
            </a:extLst>
          </p:cNvPr>
          <p:cNvGrpSpPr/>
          <p:nvPr/>
        </p:nvGrpSpPr>
        <p:grpSpPr>
          <a:xfrm>
            <a:off x="4419600" y="963508"/>
            <a:ext cx="838200" cy="1398692"/>
            <a:chOff x="4419600" y="963508"/>
            <a:chExt cx="838200" cy="1398692"/>
          </a:xfrm>
        </p:grpSpPr>
        <p:cxnSp>
          <p:nvCxnSpPr>
            <p:cNvPr id="11" name="Straight Arrow Connector 10">
              <a:extLst>
                <a:ext uri="{FF2B5EF4-FFF2-40B4-BE49-F238E27FC236}">
                  <a16:creationId xmlns:a16="http://schemas.microsoft.com/office/drawing/2014/main" xmlns="" id="{EF547604-1195-1348-B963-5D7955049FE6}"/>
                </a:ext>
              </a:extLst>
            </p:cNvPr>
            <p:cNvCxnSpPr>
              <a:cxnSpLocks/>
            </p:cNvCxnSpPr>
            <p:nvPr/>
          </p:nvCxnSpPr>
          <p:spPr>
            <a:xfrm flipH="1">
              <a:off x="4419600" y="1371600"/>
              <a:ext cx="457200" cy="685800"/>
            </a:xfrm>
            <a:prstGeom prst="straightConnector1">
              <a:avLst/>
            </a:prstGeom>
            <a:ln w="2540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xmlns="" id="{27A2D73F-BE4A-F646-B209-D2DF41FC418B}"/>
                </a:ext>
              </a:extLst>
            </p:cNvPr>
            <p:cNvCxnSpPr/>
            <p:nvPr/>
          </p:nvCxnSpPr>
          <p:spPr>
            <a:xfrm flipH="1">
              <a:off x="4648200" y="1371600"/>
              <a:ext cx="609600" cy="990600"/>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xmlns="" id="{41DAF7D7-8A24-9243-802D-4E78FD00A153}"/>
                </a:ext>
              </a:extLst>
            </p:cNvPr>
            <p:cNvSpPr txBox="1"/>
            <p:nvPr/>
          </p:nvSpPr>
          <p:spPr>
            <a:xfrm>
              <a:off x="4859934" y="963508"/>
              <a:ext cx="397866" cy="646331"/>
            </a:xfrm>
            <a:prstGeom prst="rect">
              <a:avLst/>
            </a:prstGeom>
            <a:noFill/>
          </p:spPr>
          <p:txBody>
            <a:bodyPr wrap="none" rtlCol="0">
              <a:spAutoFit/>
            </a:bodyPr>
            <a:lstStyle/>
            <a:p>
              <a:r>
                <a:rPr lang="en-US" sz="3600" dirty="0"/>
                <a:t>?</a:t>
              </a:r>
            </a:p>
          </p:txBody>
        </p:sp>
      </p:grpSp>
    </p:spTree>
    <p:extLst>
      <p:ext uri="{BB962C8B-B14F-4D97-AF65-F5344CB8AC3E}">
        <p14:creationId xmlns:p14="http://schemas.microsoft.com/office/powerpoint/2010/main" val="1838457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blinds(horizontal)">
                                      <p:cBhvr>
                                        <p:cTn id="1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a:t>Time Fingerprint (</a:t>
            </a:r>
            <a:r>
              <a:rPr lang="en-US" dirty="0" err="1"/>
              <a:t>TiF</a:t>
            </a:r>
            <a:r>
              <a:rPr lang="en-US" dirty="0"/>
              <a:t>)</a:t>
            </a:r>
          </a:p>
        </p:txBody>
      </p:sp>
      <p:sp>
        <p:nvSpPr>
          <p:cNvPr id="3" name="Content Placeholder 2"/>
          <p:cNvSpPr>
            <a:spLocks noGrp="1"/>
          </p:cNvSpPr>
          <p:nvPr>
            <p:ph idx="1"/>
          </p:nvPr>
        </p:nvSpPr>
        <p:spPr>
          <a:xfrm>
            <a:off x="457200" y="3429000"/>
            <a:ext cx="8229600" cy="1219200"/>
          </a:xfrm>
        </p:spPr>
        <p:txBody>
          <a:bodyPr>
            <a:normAutofit fontScale="85000" lnSpcReduction="20000"/>
          </a:bodyPr>
          <a:lstStyle/>
          <a:p>
            <a:r>
              <a:rPr lang="en-US" dirty="0" err="1"/>
              <a:t>TiF</a:t>
            </a:r>
            <a:r>
              <a:rPr lang="en-US" dirty="0"/>
              <a:t>: a sequence of cycle lengths</a:t>
            </a:r>
          </a:p>
          <a:p>
            <a:pPr lvl="1"/>
            <a:r>
              <a:rPr lang="en-US" dirty="0" err="1"/>
              <a:t>TiF</a:t>
            </a:r>
            <a:r>
              <a:rPr lang="en-US" dirty="0"/>
              <a:t> form fluctuates randomly</a:t>
            </a:r>
          </a:p>
          <a:p>
            <a:pPr lvl="1"/>
            <a:r>
              <a:rPr lang="en-US" dirty="0"/>
              <a:t>Nodes in an area observe similar forms</a:t>
            </a:r>
          </a:p>
        </p:txBody>
      </p:sp>
      <p:grpSp>
        <p:nvGrpSpPr>
          <p:cNvPr id="5" name="Group 4"/>
          <p:cNvGrpSpPr/>
          <p:nvPr/>
        </p:nvGrpSpPr>
        <p:grpSpPr>
          <a:xfrm>
            <a:off x="2329196" y="990600"/>
            <a:ext cx="3843004" cy="2286000"/>
            <a:chOff x="2176796" y="914400"/>
            <a:chExt cx="3843004" cy="2286000"/>
          </a:xfrm>
        </p:grpSpPr>
        <p:grpSp>
          <p:nvGrpSpPr>
            <p:cNvPr id="6" name="Group 5"/>
            <p:cNvGrpSpPr/>
            <p:nvPr/>
          </p:nvGrpSpPr>
          <p:grpSpPr>
            <a:xfrm>
              <a:off x="2176796" y="914400"/>
              <a:ext cx="3843004" cy="2286000"/>
              <a:chOff x="202820" y="2788327"/>
              <a:chExt cx="4119104" cy="2774274"/>
            </a:xfrm>
          </p:grpSpPr>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2820" y="2788327"/>
                <a:ext cx="4119104" cy="2774274"/>
              </a:xfrm>
              <a:prstGeom prst="rect">
                <a:avLst/>
              </a:prstGeom>
            </p:spPr>
          </p:pic>
          <p:grpSp>
            <p:nvGrpSpPr>
              <p:cNvPr id="9" name="Group 8"/>
              <p:cNvGrpSpPr/>
              <p:nvPr/>
            </p:nvGrpSpPr>
            <p:grpSpPr>
              <a:xfrm>
                <a:off x="1790013" y="4158707"/>
                <a:ext cx="1082727" cy="664088"/>
                <a:chOff x="1790013" y="4158707"/>
                <a:chExt cx="1082727" cy="664088"/>
              </a:xfrm>
            </p:grpSpPr>
            <p:cxnSp>
              <p:nvCxnSpPr>
                <p:cNvPr id="10" name="Straight Connector 9"/>
                <p:cNvCxnSpPr/>
                <p:nvPr/>
              </p:nvCxnSpPr>
              <p:spPr>
                <a:xfrm>
                  <a:off x="2851781" y="4158707"/>
                  <a:ext cx="0" cy="6640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176796" y="4457866"/>
                  <a:ext cx="245729" cy="276999"/>
                </a:xfrm>
                <a:prstGeom prst="rect">
                  <a:avLst/>
                </a:prstGeom>
                <a:noFill/>
              </p:spPr>
              <p:txBody>
                <a:bodyPr wrap="square" rtlCol="0">
                  <a:spAutoFit/>
                </a:bodyPr>
                <a:lstStyle/>
                <a:p>
                  <a:r>
                    <a:rPr lang="en-US" sz="1200" dirty="0"/>
                    <a:t>T</a:t>
                  </a:r>
                </a:p>
              </p:txBody>
            </p:sp>
            <p:cxnSp>
              <p:nvCxnSpPr>
                <p:cNvPr id="12" name="Straight Arrow Connector 11"/>
                <p:cNvCxnSpPr/>
                <p:nvPr/>
              </p:nvCxnSpPr>
              <p:spPr>
                <a:xfrm>
                  <a:off x="2362200" y="4596365"/>
                  <a:ext cx="510540" cy="0"/>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1811032" y="4593380"/>
                  <a:ext cx="451340" cy="0"/>
                </a:xfrm>
                <a:prstGeom prst="straightConnector1">
                  <a:avLst/>
                </a:prstGeom>
                <a:ln w="127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790013" y="4178069"/>
                  <a:ext cx="0" cy="64472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7" name="Straight Connector 6"/>
            <p:cNvCxnSpPr/>
            <p:nvPr/>
          </p:nvCxnSpPr>
          <p:spPr>
            <a:xfrm>
              <a:off x="2605204" y="2057400"/>
              <a:ext cx="3033596"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grpSp>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6442" y="4648200"/>
            <a:ext cx="4537557" cy="1815023"/>
          </a:xfrm>
          <a:prstGeom prst="rect">
            <a:avLst/>
          </a:prstGeom>
        </p:spPr>
      </p:pic>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400" y="4663737"/>
            <a:ext cx="4433513" cy="1660863"/>
          </a:xfrm>
          <a:prstGeom prst="rect">
            <a:avLst/>
          </a:prstGeom>
        </p:spPr>
      </p:pic>
      <p:sp>
        <p:nvSpPr>
          <p:cNvPr id="17" name="Slide Number Placeholder 16"/>
          <p:cNvSpPr>
            <a:spLocks noGrp="1"/>
          </p:cNvSpPr>
          <p:nvPr>
            <p:ph type="sldNum" sz="quarter" idx="12"/>
          </p:nvPr>
        </p:nvSpPr>
        <p:spPr/>
        <p:txBody>
          <a:bodyPr/>
          <a:lstStyle/>
          <a:p>
            <a:fld id="{46538FF8-3443-49D2-8207-2EBDBA7396FD}" type="slidenum">
              <a:rPr lang="en-US" smtClean="0"/>
              <a:t>7</a:t>
            </a:fld>
            <a:r>
              <a:rPr lang="en-US" dirty="0" smtClean="0"/>
              <a:t> / 22</a:t>
            </a:r>
            <a:endParaRPr lang="en-US" dirty="0"/>
          </a:p>
        </p:txBody>
      </p:sp>
    </p:spTree>
    <p:extLst>
      <p:ext uri="{BB962C8B-B14F-4D97-AF65-F5344CB8AC3E}">
        <p14:creationId xmlns:p14="http://schemas.microsoft.com/office/powerpoint/2010/main" val="15020825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Secure Sync via </a:t>
            </a:r>
            <a:r>
              <a:rPr lang="en-US" dirty="0" err="1" smtClean="0"/>
              <a:t>TiF</a:t>
            </a:r>
            <a:r>
              <a:rPr lang="en-US" dirty="0" smtClean="0"/>
              <a:t> </a:t>
            </a:r>
            <a:r>
              <a:rPr lang="en-US" dirty="0"/>
              <a:t>Matching</a:t>
            </a:r>
          </a:p>
        </p:txBody>
      </p:sp>
      <p:sp>
        <p:nvSpPr>
          <p:cNvPr id="4" name="Slide Number Placeholder 3"/>
          <p:cNvSpPr>
            <a:spLocks noGrp="1"/>
          </p:cNvSpPr>
          <p:nvPr>
            <p:ph type="sldNum" sz="quarter" idx="12"/>
          </p:nvPr>
        </p:nvSpPr>
        <p:spPr/>
        <p:txBody>
          <a:bodyPr/>
          <a:lstStyle/>
          <a:p>
            <a:fld id="{46538FF8-3443-49D2-8207-2EBDBA7396FD}" type="slidenum">
              <a:rPr lang="en-US" smtClean="0"/>
              <a:t>8</a:t>
            </a:fld>
            <a:r>
              <a:rPr lang="en-US" dirty="0" smtClean="0"/>
              <a:t> / 22</a:t>
            </a:r>
            <a:endParaRPr lang="en-US"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39490" r="41006"/>
          <a:stretch/>
        </p:blipFill>
        <p:spPr>
          <a:xfrm>
            <a:off x="3857357" y="1923872"/>
            <a:ext cx="1188720" cy="2057114"/>
          </a:xfrm>
          <a:prstGeom prst="rect">
            <a:avLst/>
          </a:prstGeom>
        </p:spPr>
      </p:pic>
      <p:grpSp>
        <p:nvGrpSpPr>
          <p:cNvPr id="6" name="Group 5"/>
          <p:cNvGrpSpPr/>
          <p:nvPr/>
        </p:nvGrpSpPr>
        <p:grpSpPr>
          <a:xfrm>
            <a:off x="1295400" y="1600200"/>
            <a:ext cx="7326077" cy="2858869"/>
            <a:chOff x="1354723" y="3968353"/>
            <a:chExt cx="7326077" cy="2858869"/>
          </a:xfrm>
        </p:grpSpPr>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0" y="4267200"/>
              <a:ext cx="6095239" cy="2285714"/>
            </a:xfrm>
            <a:prstGeom prst="rect">
              <a:avLst/>
            </a:prstGeom>
          </p:spPr>
        </p:pic>
        <p:cxnSp>
          <p:nvCxnSpPr>
            <p:cNvPr id="8" name="Straight Arrow Connector 7"/>
            <p:cNvCxnSpPr/>
            <p:nvPr/>
          </p:nvCxnSpPr>
          <p:spPr>
            <a:xfrm>
              <a:off x="1752600" y="6477000"/>
              <a:ext cx="5859655" cy="0"/>
            </a:xfrm>
            <a:prstGeom prst="straightConnector1">
              <a:avLst/>
            </a:prstGeom>
            <a:ln w="25400">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V="1">
              <a:off x="1752600" y="4191000"/>
              <a:ext cx="0" cy="2286000"/>
            </a:xfrm>
            <a:prstGeom prst="straightConnector1">
              <a:avLst/>
            </a:prstGeom>
            <a:ln w="25400">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6871971" y="6488668"/>
              <a:ext cx="1808829" cy="338554"/>
            </a:xfrm>
            <a:prstGeom prst="rect">
              <a:avLst/>
            </a:prstGeom>
            <a:noFill/>
          </p:spPr>
          <p:txBody>
            <a:bodyPr wrap="none" rtlCol="0">
              <a:spAutoFit/>
            </a:bodyPr>
            <a:lstStyle/>
            <a:p>
              <a:r>
                <a:rPr lang="en-US" sz="1600" dirty="0" smtClean="0"/>
                <a:t>Node A’s clock time</a:t>
              </a:r>
              <a:endParaRPr lang="en-US" sz="1600" dirty="0"/>
            </a:p>
          </p:txBody>
        </p:sp>
        <p:sp>
          <p:nvSpPr>
            <p:cNvPr id="11" name="TextBox 10"/>
            <p:cNvSpPr txBox="1"/>
            <p:nvPr/>
          </p:nvSpPr>
          <p:spPr>
            <a:xfrm rot="16200000">
              <a:off x="612276" y="5164723"/>
              <a:ext cx="1823448" cy="338554"/>
            </a:xfrm>
            <a:prstGeom prst="rect">
              <a:avLst/>
            </a:prstGeom>
            <a:noFill/>
          </p:spPr>
          <p:txBody>
            <a:bodyPr wrap="none" rtlCol="0">
              <a:spAutoFit/>
            </a:bodyPr>
            <a:lstStyle/>
            <a:p>
              <a:r>
                <a:rPr lang="en-US" sz="1600" dirty="0"/>
                <a:t>voltage cycle length</a:t>
              </a:r>
            </a:p>
          </p:txBody>
        </p:sp>
        <p:sp>
          <p:nvSpPr>
            <p:cNvPr id="12" name="TextBox 11"/>
            <p:cNvSpPr txBox="1"/>
            <p:nvPr/>
          </p:nvSpPr>
          <p:spPr>
            <a:xfrm>
              <a:off x="6898631" y="3968353"/>
              <a:ext cx="1669881" cy="338554"/>
            </a:xfrm>
            <a:prstGeom prst="rect">
              <a:avLst/>
            </a:prstGeom>
            <a:noFill/>
          </p:spPr>
          <p:txBody>
            <a:bodyPr wrap="none" rtlCol="0">
              <a:spAutoFit/>
            </a:bodyPr>
            <a:lstStyle/>
            <a:p>
              <a:r>
                <a:rPr lang="en-US" sz="1600" dirty="0" smtClean="0"/>
                <a:t>Node A’s </a:t>
              </a:r>
              <a:r>
                <a:rPr lang="en-US" sz="1600" dirty="0" err="1" smtClean="0"/>
                <a:t>TiF</a:t>
              </a:r>
              <a:r>
                <a:rPr lang="en-US" sz="1600" dirty="0" smtClean="0"/>
                <a:t> trace</a:t>
              </a:r>
              <a:endParaRPr lang="en-US" sz="1600" dirty="0"/>
            </a:p>
          </p:txBody>
        </p:sp>
        <p:cxnSp>
          <p:nvCxnSpPr>
            <p:cNvPr id="13" name="Straight Arrow Connector 12"/>
            <p:cNvCxnSpPr/>
            <p:nvPr/>
          </p:nvCxnSpPr>
          <p:spPr>
            <a:xfrm flipH="1">
              <a:off x="6789518" y="4267200"/>
              <a:ext cx="427108" cy="38100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pic>
        <p:nvPicPr>
          <p:cNvPr id="14" name="Picture 13"/>
          <p:cNvPicPr>
            <a:picLocks noChangeAspect="1"/>
          </p:cNvPicPr>
          <p:nvPr/>
        </p:nvPicPr>
        <p:blipFill rotWithShape="1">
          <a:blip r:embed="rId3">
            <a:extLst>
              <a:ext uri="{28A0092B-C50C-407E-A947-70E740481C1C}">
                <a14:useLocalDpi xmlns:a14="http://schemas.microsoft.com/office/drawing/2010/main" val="0"/>
              </a:ext>
            </a:extLst>
          </a:blip>
          <a:srcRect l="39490" r="41006"/>
          <a:stretch/>
        </p:blipFill>
        <p:spPr>
          <a:xfrm>
            <a:off x="1617077" y="1923872"/>
            <a:ext cx="1188720" cy="2057114"/>
          </a:xfrm>
          <a:prstGeom prst="rect">
            <a:avLst/>
          </a:prstGeom>
        </p:spPr>
      </p:pic>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l="39490" r="41006"/>
          <a:stretch/>
        </p:blipFill>
        <p:spPr>
          <a:xfrm>
            <a:off x="5350877" y="2000358"/>
            <a:ext cx="1188720" cy="2057114"/>
          </a:xfrm>
          <a:prstGeom prst="rect">
            <a:avLst/>
          </a:prstGeom>
        </p:spPr>
      </p:pic>
      <p:pic>
        <p:nvPicPr>
          <p:cNvPr id="16"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774030" y="2021048"/>
            <a:ext cx="604330" cy="517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8" name="Straight Connector 17"/>
          <p:cNvCxnSpPr/>
          <p:nvPr/>
        </p:nvCxnSpPr>
        <p:spPr>
          <a:xfrm>
            <a:off x="3962400" y="1822847"/>
            <a:ext cx="0" cy="2286000"/>
          </a:xfrm>
          <a:prstGeom prst="line">
            <a:avLst/>
          </a:prstGeom>
          <a:ln w="50800">
            <a:solidFill>
              <a:srgbClr val="00B050"/>
            </a:solidFill>
            <a:prstDash val="sysDot"/>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048000" y="4114800"/>
            <a:ext cx="2715295" cy="646331"/>
          </a:xfrm>
          <a:prstGeom prst="rect">
            <a:avLst/>
          </a:prstGeom>
          <a:noFill/>
        </p:spPr>
        <p:txBody>
          <a:bodyPr wrap="none" rtlCol="0">
            <a:spAutoFit/>
          </a:bodyPr>
          <a:lstStyle/>
          <a:p>
            <a:r>
              <a:rPr lang="en-US" b="1" dirty="0" smtClean="0"/>
              <a:t>Timestamp of Node B’s </a:t>
            </a:r>
            <a:r>
              <a:rPr lang="en-US" b="1" dirty="0" err="1" smtClean="0"/>
              <a:t>TiF</a:t>
            </a:r>
            <a:endParaRPr lang="en-US" b="1" dirty="0" smtClean="0"/>
          </a:p>
          <a:p>
            <a:r>
              <a:rPr lang="en-US" b="1" dirty="0"/>
              <a:t>i</a:t>
            </a:r>
            <a:r>
              <a:rPr lang="en-US" b="1" dirty="0" smtClean="0"/>
              <a:t>n terms of Node A’s clock</a:t>
            </a:r>
            <a:endParaRPr lang="en-US" b="1" dirty="0"/>
          </a:p>
        </p:txBody>
      </p:sp>
      <p:sp>
        <p:nvSpPr>
          <p:cNvPr id="19" name="Content Placeholder 2"/>
          <p:cNvSpPr>
            <a:spLocks noGrp="1"/>
          </p:cNvSpPr>
          <p:nvPr>
            <p:ph idx="1"/>
          </p:nvPr>
        </p:nvSpPr>
        <p:spPr>
          <a:xfrm>
            <a:off x="457200" y="5029200"/>
            <a:ext cx="8229600" cy="1447800"/>
          </a:xfrm>
        </p:spPr>
        <p:txBody>
          <a:bodyPr>
            <a:normAutofit fontScale="92500" lnSpcReduction="10000"/>
          </a:bodyPr>
          <a:lstStyle/>
          <a:p>
            <a:r>
              <a:rPr lang="en-US" dirty="0" smtClean="0"/>
              <a:t>Rare matching errors</a:t>
            </a:r>
          </a:p>
          <a:p>
            <a:pPr lvl="1"/>
            <a:r>
              <a:rPr lang="en-US" dirty="0" smtClean="0"/>
              <a:t>With sufficiently long </a:t>
            </a:r>
            <a:r>
              <a:rPr lang="en-US" dirty="0" err="1" smtClean="0"/>
              <a:t>TiF</a:t>
            </a:r>
            <a:r>
              <a:rPr lang="en-US" dirty="0" smtClean="0"/>
              <a:t>, empirical prob. = 1</a:t>
            </a:r>
          </a:p>
          <a:p>
            <a:pPr lvl="1"/>
            <a:r>
              <a:rPr lang="en-US" dirty="0" smtClean="0"/>
              <a:t>Resulting sync error is </a:t>
            </a:r>
            <a:r>
              <a:rPr lang="en-US" i="1" dirty="0" err="1" smtClean="0"/>
              <a:t>nT</a:t>
            </a:r>
            <a:endParaRPr lang="en-US" i="1" dirty="0" smtClean="0"/>
          </a:p>
        </p:txBody>
      </p:sp>
    </p:spTree>
    <p:extLst>
      <p:ext uri="{BB962C8B-B14F-4D97-AF65-F5344CB8AC3E}">
        <p14:creationId xmlns:p14="http://schemas.microsoft.com/office/powerpoint/2010/main" val="603817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3.88889E-6 -2.22222E-6 L 0.49341 0.00556 " pathEditMode="relative" rAng="0" ptsTypes="AA">
                                      <p:cBhvr>
                                        <p:cTn id="10" dur="3000" fill="hold"/>
                                        <p:tgtEl>
                                          <p:spTgt spid="14"/>
                                        </p:tgtEl>
                                        <p:attrNameLst>
                                          <p:attrName>ppt_x</p:attrName>
                                          <p:attrName>ppt_y</p:attrName>
                                        </p:attrNameLst>
                                      </p:cBhvr>
                                      <p:rCtr x="24670" y="278"/>
                                    </p:animMotion>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14"/>
                                        </p:tgtEl>
                                        <p:attrNameLst>
                                          <p:attrName>style.visibility</p:attrName>
                                        </p:attrNameLst>
                                      </p:cBhvr>
                                      <p:to>
                                        <p:strVal val="hidden"/>
                                      </p:to>
                                    </p:set>
                                  </p:childTnLst>
                                </p:cTn>
                              </p:par>
                              <p:par>
                                <p:cTn id="15" presetID="10"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par>
                                <p:cTn id="21" presetID="10" presetClass="entr" presetSubtype="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15"/>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9">
                                            <p:txEl>
                                              <p:pRg st="0" end="0"/>
                                            </p:txEl>
                                          </p:spTgt>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9">
                                            <p:txEl>
                                              <p:pRg st="1" end="1"/>
                                            </p:txEl>
                                          </p:spTgt>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9"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a:xfrm>
            <a:off x="0" y="4724400"/>
            <a:ext cx="9144000" cy="16764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0" y="2895600"/>
            <a:ext cx="9144000" cy="167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0" y="1066800"/>
            <a:ext cx="9144000" cy="16764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0"/>
            <a:ext cx="8229600" cy="1143000"/>
          </a:xfrm>
        </p:spPr>
        <p:txBody>
          <a:bodyPr>
            <a:normAutofit/>
          </a:bodyPr>
          <a:lstStyle/>
          <a:p>
            <a:r>
              <a:rPr lang="en-US" dirty="0" smtClean="0"/>
              <a:t>Our Previous Studies</a:t>
            </a:r>
            <a:endParaRPr lang="en-US" dirty="0"/>
          </a:p>
        </p:txBody>
      </p:sp>
      <p:sp>
        <p:nvSpPr>
          <p:cNvPr id="4" name="Slide Number Placeholder 3"/>
          <p:cNvSpPr>
            <a:spLocks noGrp="1"/>
          </p:cNvSpPr>
          <p:nvPr>
            <p:ph type="sldNum" sz="quarter" idx="12"/>
          </p:nvPr>
        </p:nvSpPr>
        <p:spPr/>
        <p:txBody>
          <a:bodyPr/>
          <a:lstStyle/>
          <a:p>
            <a:fld id="{46538FF8-3443-49D2-8207-2EBDBA7396FD}" type="slidenum">
              <a:rPr lang="en-US" smtClean="0"/>
              <a:t>9</a:t>
            </a:fld>
            <a:r>
              <a:rPr lang="en-US" dirty="0" smtClean="0"/>
              <a:t> / 22</a:t>
            </a:r>
            <a:endParaRPr lang="en-US" dirty="0"/>
          </a:p>
        </p:txBody>
      </p:sp>
      <p:pic>
        <p:nvPicPr>
          <p:cNvPr id="47" name="图片 15" descr="building-clip-art-2.png"/>
          <p:cNvPicPr>
            <a:picLocks noChangeAspect="1"/>
          </p:cNvPicPr>
          <p:nvPr/>
        </p:nvPicPr>
        <p:blipFill>
          <a:blip r:embed="rId2" cstate="print"/>
          <a:stretch>
            <a:fillRect/>
          </a:stretch>
        </p:blipFill>
        <p:spPr>
          <a:xfrm>
            <a:off x="1505204" y="3059668"/>
            <a:ext cx="716532" cy="1166810"/>
          </a:xfrm>
          <a:prstGeom prst="rect">
            <a:avLst/>
          </a:prstGeom>
        </p:spPr>
      </p:pic>
      <p:pic>
        <p:nvPicPr>
          <p:cNvPr id="40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9136" y="3073930"/>
            <a:ext cx="1125203" cy="7360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49" name="TextBox 2048"/>
          <p:cNvSpPr txBox="1"/>
          <p:nvPr/>
        </p:nvSpPr>
        <p:spPr>
          <a:xfrm>
            <a:off x="505742" y="4202668"/>
            <a:ext cx="2085058" cy="369332"/>
          </a:xfrm>
          <a:prstGeom prst="rect">
            <a:avLst/>
          </a:prstGeom>
          <a:noFill/>
        </p:spPr>
        <p:txBody>
          <a:bodyPr wrap="none" rtlCol="0">
            <a:spAutoFit/>
          </a:bodyPr>
          <a:lstStyle/>
          <a:p>
            <a:pPr algn="ctr"/>
            <a:r>
              <a:rPr lang="en-US" dirty="0" smtClean="0"/>
              <a:t>Wireless </a:t>
            </a:r>
            <a:r>
              <a:rPr lang="en-US" dirty="0" err="1" smtClean="0"/>
              <a:t>IoT</a:t>
            </a:r>
            <a:r>
              <a:rPr lang="en-US" dirty="0" smtClean="0"/>
              <a:t> sensors</a:t>
            </a:r>
            <a:endParaRPr lang="en-US" dirty="0"/>
          </a:p>
        </p:txBody>
      </p:sp>
      <p:pic>
        <p:nvPicPr>
          <p:cNvPr id="409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38200" y="1111399"/>
            <a:ext cx="1262469" cy="12624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51" name="TextBox 2050"/>
          <p:cNvSpPr txBox="1"/>
          <p:nvPr/>
        </p:nvSpPr>
        <p:spPr>
          <a:xfrm>
            <a:off x="304800" y="2297668"/>
            <a:ext cx="2390976" cy="369332"/>
          </a:xfrm>
          <a:prstGeom prst="rect">
            <a:avLst/>
          </a:prstGeom>
          <a:noFill/>
        </p:spPr>
        <p:txBody>
          <a:bodyPr wrap="none" rtlCol="0">
            <a:spAutoFit/>
          </a:bodyPr>
          <a:lstStyle/>
          <a:p>
            <a:r>
              <a:rPr lang="en-US" dirty="0"/>
              <a:t>Grid-connected </a:t>
            </a:r>
            <a:r>
              <a:rPr lang="en-US" dirty="0" smtClean="0"/>
              <a:t>devices</a:t>
            </a:r>
            <a:endParaRPr lang="en-US" dirty="0"/>
          </a:p>
        </p:txBody>
      </p:sp>
      <p:pic>
        <p:nvPicPr>
          <p:cNvPr id="4100"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0022" y="4876800"/>
            <a:ext cx="1745978" cy="1091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52" name="TextBox 2051"/>
          <p:cNvSpPr txBox="1"/>
          <p:nvPr/>
        </p:nvSpPr>
        <p:spPr>
          <a:xfrm>
            <a:off x="243106" y="5955268"/>
            <a:ext cx="2347694" cy="369332"/>
          </a:xfrm>
          <a:prstGeom prst="rect">
            <a:avLst/>
          </a:prstGeom>
          <a:noFill/>
        </p:spPr>
        <p:txBody>
          <a:bodyPr wrap="none" rtlCol="0">
            <a:spAutoFit/>
          </a:bodyPr>
          <a:lstStyle/>
          <a:p>
            <a:pPr algn="ctr"/>
            <a:r>
              <a:rPr lang="en-US" dirty="0" smtClean="0"/>
              <a:t>Time-critical </a:t>
            </a:r>
            <a:r>
              <a:rPr lang="en-US" dirty="0" err="1" smtClean="0"/>
              <a:t>wearables</a:t>
            </a:r>
            <a:endParaRPr lang="en-US" dirty="0"/>
          </a:p>
        </p:txBody>
      </p:sp>
      <p:sp>
        <p:nvSpPr>
          <p:cNvPr id="3" name="TextBox 2"/>
          <p:cNvSpPr txBox="1"/>
          <p:nvPr/>
        </p:nvSpPr>
        <p:spPr>
          <a:xfrm>
            <a:off x="2819400" y="1201340"/>
            <a:ext cx="6324600" cy="1323439"/>
          </a:xfrm>
          <a:prstGeom prst="rect">
            <a:avLst/>
          </a:prstGeom>
          <a:noFill/>
        </p:spPr>
        <p:txBody>
          <a:bodyPr wrap="square" rtlCol="0">
            <a:spAutoFit/>
          </a:bodyPr>
          <a:lstStyle/>
          <a:p>
            <a:r>
              <a:rPr lang="en-US" sz="1600" dirty="0" smtClean="0"/>
              <a:t>S. </a:t>
            </a:r>
            <a:r>
              <a:rPr lang="en-US" sz="1600" dirty="0" err="1" smtClean="0"/>
              <a:t>Viswanathan</a:t>
            </a:r>
            <a:r>
              <a:rPr lang="en-US" sz="1600" dirty="0" smtClean="0"/>
              <a:t>, R. Tan, D. </a:t>
            </a:r>
            <a:r>
              <a:rPr lang="en-US" sz="1600" dirty="0" err="1" smtClean="0"/>
              <a:t>Yau</a:t>
            </a:r>
            <a:r>
              <a:rPr lang="en-US" sz="1600" dirty="0" smtClean="0"/>
              <a:t>, </a:t>
            </a:r>
            <a:r>
              <a:rPr lang="en-US" sz="1600" b="1" dirty="0" smtClean="0"/>
              <a:t>Exploiting Power Grid for Accurate and Secure Clock Synchronization in Industrial </a:t>
            </a:r>
            <a:r>
              <a:rPr lang="en-US" sz="1600" b="1" dirty="0" err="1" smtClean="0"/>
              <a:t>IoT</a:t>
            </a:r>
            <a:r>
              <a:rPr lang="en-US" sz="1600" dirty="0"/>
              <a:t>,</a:t>
            </a:r>
            <a:r>
              <a:rPr lang="en-US" sz="1600" dirty="0" smtClean="0"/>
              <a:t> RTSS’16.</a:t>
            </a:r>
          </a:p>
          <a:p>
            <a:endParaRPr lang="en-US" sz="1600" dirty="0" smtClean="0"/>
          </a:p>
          <a:p>
            <a:r>
              <a:rPr lang="en-US" sz="1600" dirty="0" smtClean="0"/>
              <a:t>S. </a:t>
            </a:r>
            <a:r>
              <a:rPr lang="en-US" sz="1600" dirty="0" err="1" smtClean="0"/>
              <a:t>Viswanathan</a:t>
            </a:r>
            <a:r>
              <a:rPr lang="en-US" sz="1600" dirty="0" smtClean="0"/>
              <a:t>, R. Tan, D. </a:t>
            </a:r>
            <a:r>
              <a:rPr lang="en-US" sz="1600" dirty="0" err="1" smtClean="0"/>
              <a:t>Yau</a:t>
            </a:r>
            <a:r>
              <a:rPr lang="en-US" sz="1600" dirty="0" smtClean="0"/>
              <a:t>, </a:t>
            </a:r>
            <a:r>
              <a:rPr lang="en-US" sz="1600" b="1" dirty="0" smtClean="0"/>
              <a:t>Exploiting Electrical Grid for Accurate and Secure Clock Synchronization, </a:t>
            </a:r>
            <a:r>
              <a:rPr lang="en-US" sz="1600" dirty="0" smtClean="0"/>
              <a:t>ACM TOSN, Jul 2018.</a:t>
            </a:r>
            <a:endParaRPr lang="en-US" sz="1600" dirty="0"/>
          </a:p>
        </p:txBody>
      </p:sp>
      <p:sp>
        <p:nvSpPr>
          <p:cNvPr id="45" name="TextBox 44"/>
          <p:cNvSpPr txBox="1"/>
          <p:nvPr/>
        </p:nvSpPr>
        <p:spPr>
          <a:xfrm>
            <a:off x="2819400" y="3096161"/>
            <a:ext cx="6324600" cy="1323439"/>
          </a:xfrm>
          <a:prstGeom prst="rect">
            <a:avLst/>
          </a:prstGeom>
          <a:noFill/>
        </p:spPr>
        <p:txBody>
          <a:bodyPr wrap="square" rtlCol="0">
            <a:spAutoFit/>
          </a:bodyPr>
          <a:lstStyle/>
          <a:p>
            <a:r>
              <a:rPr lang="en-US" sz="1600" dirty="0" smtClean="0"/>
              <a:t>Y. Li, R. Tan, D. </a:t>
            </a:r>
            <a:r>
              <a:rPr lang="en-US" sz="1600" dirty="0" err="1" smtClean="0"/>
              <a:t>Yau</a:t>
            </a:r>
            <a:r>
              <a:rPr lang="en-US" sz="1600" dirty="0" smtClean="0"/>
              <a:t>, </a:t>
            </a:r>
            <a:r>
              <a:rPr lang="en-US" sz="1600" b="1" dirty="0" smtClean="0"/>
              <a:t>Natural </a:t>
            </a:r>
            <a:r>
              <a:rPr lang="en-US" sz="1600" b="1" dirty="0" err="1" smtClean="0"/>
              <a:t>Timestamping</a:t>
            </a:r>
            <a:r>
              <a:rPr lang="en-US" sz="1600" b="1" dirty="0" smtClean="0"/>
              <a:t> Using </a:t>
            </a:r>
            <a:r>
              <a:rPr lang="en-US" sz="1600" b="1" dirty="0" err="1" smtClean="0"/>
              <a:t>Powerline</a:t>
            </a:r>
            <a:r>
              <a:rPr lang="en-US" sz="1600" b="1" dirty="0" smtClean="0"/>
              <a:t> Electromagnetic Radiation</a:t>
            </a:r>
            <a:r>
              <a:rPr lang="en-US" sz="1600" dirty="0" smtClean="0"/>
              <a:t>, IPSN’17 (best paper).</a:t>
            </a:r>
          </a:p>
          <a:p>
            <a:endParaRPr lang="en-US" sz="1600" dirty="0"/>
          </a:p>
          <a:p>
            <a:r>
              <a:rPr lang="en-US" sz="1600" dirty="0" smtClean="0"/>
              <a:t>Y. Li, R. Tan, D. </a:t>
            </a:r>
            <a:r>
              <a:rPr lang="en-US" sz="1600" dirty="0" err="1" smtClean="0"/>
              <a:t>Yau</a:t>
            </a:r>
            <a:r>
              <a:rPr lang="en-US" sz="1600" dirty="0" smtClean="0"/>
              <a:t>, </a:t>
            </a:r>
            <a:r>
              <a:rPr lang="en-US" sz="1600" b="1" dirty="0" smtClean="0"/>
              <a:t>Natural Timestamps in </a:t>
            </a:r>
            <a:r>
              <a:rPr lang="en-US" sz="1600" b="1" dirty="0" err="1" smtClean="0"/>
              <a:t>Powerline</a:t>
            </a:r>
            <a:r>
              <a:rPr lang="en-US" sz="1600" b="1" dirty="0" smtClean="0"/>
              <a:t> Electromagnetic Radiation</a:t>
            </a:r>
            <a:r>
              <a:rPr lang="en-US" sz="1600" dirty="0"/>
              <a:t>,</a:t>
            </a:r>
            <a:r>
              <a:rPr lang="en-US" sz="1600" dirty="0" smtClean="0"/>
              <a:t> ACM TOSN, Jul 2018.</a:t>
            </a:r>
            <a:endParaRPr lang="en-US" sz="1600" dirty="0"/>
          </a:p>
        </p:txBody>
      </p:sp>
      <p:sp>
        <p:nvSpPr>
          <p:cNvPr id="46" name="TextBox 45"/>
          <p:cNvSpPr txBox="1"/>
          <p:nvPr/>
        </p:nvSpPr>
        <p:spPr>
          <a:xfrm>
            <a:off x="2819400" y="4800600"/>
            <a:ext cx="6324600" cy="1569660"/>
          </a:xfrm>
          <a:prstGeom prst="rect">
            <a:avLst/>
          </a:prstGeom>
          <a:noFill/>
        </p:spPr>
        <p:txBody>
          <a:bodyPr wrap="square" rtlCol="0">
            <a:spAutoFit/>
          </a:bodyPr>
          <a:lstStyle/>
          <a:p>
            <a:r>
              <a:rPr lang="en-US" sz="1600" dirty="0" smtClean="0"/>
              <a:t>Z. Yan, Y. Li, R. Tan, J. Huang, </a:t>
            </a:r>
            <a:r>
              <a:rPr lang="en-US" sz="1600" b="1" dirty="0" smtClean="0"/>
              <a:t>Application-Layer Clock Synchronization for </a:t>
            </a:r>
            <a:r>
              <a:rPr lang="en-US" sz="1600" b="1" dirty="0" err="1" smtClean="0"/>
              <a:t>Wearables</a:t>
            </a:r>
            <a:r>
              <a:rPr lang="en-US" sz="1600" b="1" dirty="0" smtClean="0"/>
              <a:t> Using Skin Electric Potentials Induced by </a:t>
            </a:r>
            <a:r>
              <a:rPr lang="en-US" sz="1600" b="1" dirty="0" err="1" smtClean="0"/>
              <a:t>Powerline</a:t>
            </a:r>
            <a:r>
              <a:rPr lang="en-US" sz="1600" b="1" dirty="0" smtClean="0"/>
              <a:t> Radiation</a:t>
            </a:r>
            <a:r>
              <a:rPr lang="en-US" sz="1600" dirty="0" smtClean="0"/>
              <a:t>, SenSys’17.</a:t>
            </a:r>
          </a:p>
          <a:p>
            <a:endParaRPr lang="en-US" sz="1600" dirty="0"/>
          </a:p>
          <a:p>
            <a:r>
              <a:rPr lang="en-US" sz="1600" dirty="0" smtClean="0"/>
              <a:t>Z. Yan, R. Tan, Y. Li, J. Huang, </a:t>
            </a:r>
            <a:r>
              <a:rPr lang="en-US" sz="1600" b="1" dirty="0" err="1" smtClean="0"/>
              <a:t>Wearables</a:t>
            </a:r>
            <a:r>
              <a:rPr lang="en-US" sz="1600" b="1" dirty="0" smtClean="0"/>
              <a:t> Clock Synchronization Using Skin Electric Potentials</a:t>
            </a:r>
            <a:r>
              <a:rPr lang="en-US" sz="1600" dirty="0" smtClean="0"/>
              <a:t>, IEEE TMC, in press.</a:t>
            </a:r>
            <a:endParaRPr lang="en-US" sz="1600" dirty="0"/>
          </a:p>
        </p:txBody>
      </p:sp>
      <p:sp>
        <p:nvSpPr>
          <p:cNvPr id="5" name="Rectangle 4"/>
          <p:cNvSpPr/>
          <p:nvPr/>
        </p:nvSpPr>
        <p:spPr>
          <a:xfrm>
            <a:off x="0" y="0"/>
            <a:ext cx="9144000" cy="6858000"/>
          </a:xfrm>
          <a:prstGeom prst="rect">
            <a:avLst/>
          </a:prstGeom>
          <a:solidFill>
            <a:schemeClr val="tx1">
              <a:lumMod val="95000"/>
              <a:lumOff val="5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2209800" y="2749138"/>
            <a:ext cx="3505200" cy="2133600"/>
          </a:xfrm>
          <a:prstGeom prst="ellipse">
            <a:avLst/>
          </a:prstGeom>
          <a:solidFill>
            <a:schemeClr val="accent2">
              <a:lumMod val="60000"/>
              <a:lumOff val="40000"/>
            </a:schemeClr>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Clock sync insecurity caused by delay attack</a:t>
            </a:r>
          </a:p>
          <a:p>
            <a:pPr algn="ctr"/>
            <a:endParaRPr lang="en-US" dirty="0"/>
          </a:p>
          <a:p>
            <a:pPr algn="ctr"/>
            <a:endParaRPr lang="en-US" dirty="0" smtClean="0"/>
          </a:p>
        </p:txBody>
      </p:sp>
      <p:pic>
        <p:nvPicPr>
          <p:cNvPr id="7171"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657600" y="4005743"/>
            <a:ext cx="685800" cy="5662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Oval 5"/>
          <p:cNvSpPr/>
          <p:nvPr/>
        </p:nvSpPr>
        <p:spPr>
          <a:xfrm>
            <a:off x="4572000" y="2109519"/>
            <a:ext cx="2438400" cy="1114961"/>
          </a:xfrm>
          <a:prstGeom prst="ellipse">
            <a:avLst/>
          </a:prstGeom>
          <a:solidFill>
            <a:schemeClr val="accent2">
              <a:lumMod val="60000"/>
              <a:lumOff val="4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Non-malicious matching errors</a:t>
            </a:r>
            <a:endParaRPr lang="en-US" dirty="0"/>
          </a:p>
        </p:txBody>
      </p:sp>
      <p:pic>
        <p:nvPicPr>
          <p:cNvPr id="7175" name="Picture 7"/>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383088" y="1447800"/>
            <a:ext cx="1103312"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24709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17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1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8" grpId="0" animBg="1"/>
      <p:bldP spid="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3437</TotalTime>
  <Words>2009</Words>
  <Application>Microsoft Office PowerPoint</Application>
  <PresentationFormat>On-screen Show (4:3)</PresentationFormat>
  <Paragraphs>275</Paragraphs>
  <Slides>22</Slides>
  <Notes>6</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24" baseType="lpstr">
      <vt:lpstr>Office Theme</vt:lpstr>
      <vt:lpstr>Microsoft Equation 3.0</vt:lpstr>
      <vt:lpstr>Resilience Bounds of Sensing-Based Network Clock Synchronization</vt:lpstr>
      <vt:lpstr>Outline</vt:lpstr>
      <vt:lpstr>Clock Synchronization</vt:lpstr>
      <vt:lpstr>Clock Sync Security</vt:lpstr>
      <vt:lpstr>Secure Sensing-Based Clock Sync</vt:lpstr>
      <vt:lpstr>Electric Network Voltage (ENV)</vt:lpstr>
      <vt:lpstr>Time Fingerprint (TiF)</vt:lpstr>
      <vt:lpstr>Secure Sync via TiF Matching</vt:lpstr>
      <vt:lpstr>Our Previous Studies</vt:lpstr>
      <vt:lpstr>Outline</vt:lpstr>
      <vt:lpstr>Network Clock Sync Model</vt:lpstr>
      <vt:lpstr>Sync Fault vs. Byzantine Clock Fault</vt:lpstr>
      <vt:lpstr>Fault-Tolerant Network Clock Sync</vt:lpstr>
      <vt:lpstr>Q-Resilience</vt:lpstr>
      <vt:lpstr>Resilience Bounds</vt:lpstr>
      <vt:lpstr>Outline</vt:lpstr>
      <vt:lpstr>Analysis Approach</vt:lpstr>
      <vt:lpstr>Resilience of Certain Cases</vt:lpstr>
      <vt:lpstr>Main Challenge and Approach</vt:lpstr>
      <vt:lpstr>Algorithm to Compute Lower Bound</vt:lpstr>
      <vt:lpstr>Resilience Bounds</vt:lpstr>
      <vt:lpstr>Conclusion &amp; Future Work</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Resilient Cyber-Physical Systems by Advanced Sensing and Computing</dc:title>
  <dc:creator>crossover</dc:creator>
  <cp:lastModifiedBy>crossover</cp:lastModifiedBy>
  <cp:revision>421</cp:revision>
  <dcterms:created xsi:type="dcterms:W3CDTF">2017-06-10T02:33:10Z</dcterms:created>
  <dcterms:modified xsi:type="dcterms:W3CDTF">2018-12-09T06:40:44Z</dcterms:modified>
</cp:coreProperties>
</file>

<file path=docProps/thumbnail.jpeg>
</file>